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35" r:id="rId4"/>
    <p:sldId id="337" r:id="rId5"/>
    <p:sldId id="338" r:id="rId6"/>
    <p:sldId id="267" r:id="rId7"/>
    <p:sldId id="336" r:id="rId8"/>
    <p:sldId id="309" r:id="rId9"/>
    <p:sldId id="310" r:id="rId10"/>
    <p:sldId id="307" r:id="rId11"/>
    <p:sldId id="320" r:id="rId12"/>
    <p:sldId id="258" r:id="rId13"/>
    <p:sldId id="259" r:id="rId14"/>
    <p:sldId id="263" r:id="rId15"/>
    <p:sldId id="280" r:id="rId16"/>
    <p:sldId id="332" r:id="rId17"/>
    <p:sldId id="333" r:id="rId18"/>
    <p:sldId id="269" r:id="rId19"/>
    <p:sldId id="275" r:id="rId20"/>
    <p:sldId id="329" r:id="rId21"/>
    <p:sldId id="331" r:id="rId22"/>
    <p:sldId id="326" r:id="rId23"/>
    <p:sldId id="330" r:id="rId24"/>
    <p:sldId id="328" r:id="rId25"/>
    <p:sldId id="327" r:id="rId26"/>
    <p:sldId id="260" r:id="rId27"/>
    <p:sldId id="340" r:id="rId28"/>
    <p:sldId id="262" r:id="rId29"/>
    <p:sldId id="321" r:id="rId30"/>
    <p:sldId id="278" r:id="rId31"/>
    <p:sldId id="284" r:id="rId32"/>
    <p:sldId id="285" r:id="rId33"/>
    <p:sldId id="290" r:id="rId34"/>
    <p:sldId id="293" r:id="rId35"/>
    <p:sldId id="299" r:id="rId36"/>
    <p:sldId id="300" r:id="rId37"/>
    <p:sldId id="303" r:id="rId38"/>
    <p:sldId id="304" r:id="rId39"/>
    <p:sldId id="325" r:id="rId40"/>
    <p:sldId id="266" r:id="rId41"/>
    <p:sldId id="268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39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94660"/>
  </p:normalViewPr>
  <p:slideViewPr>
    <p:cSldViewPr snapToGrid="0">
      <p:cViewPr>
        <p:scale>
          <a:sx n="82" d="100"/>
          <a:sy n="82" d="100"/>
        </p:scale>
        <p:origin x="-9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5E2C8-B117-46F7-8725-339C0664621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02C37E-ED70-461E-AB83-EB7885F6D710}">
      <dgm:prSet phldrT="[Texto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1</a:t>
          </a:r>
          <a:endParaRPr lang="es-ES" dirty="0">
            <a:solidFill>
              <a:schemeClr val="tx1"/>
            </a:solidFill>
          </a:endParaRPr>
        </a:p>
      </dgm:t>
    </dgm:pt>
    <dgm:pt modelId="{CDC64744-E48A-4019-A4F0-3CA83F9E2A7E}" type="parTrans" cxnId="{35551507-EF5D-4189-B4D8-B1F7A10872C2}">
      <dgm:prSet/>
      <dgm:spPr/>
      <dgm:t>
        <a:bodyPr/>
        <a:lstStyle/>
        <a:p>
          <a:endParaRPr lang="es-ES"/>
        </a:p>
      </dgm:t>
    </dgm:pt>
    <dgm:pt modelId="{AD239308-9E42-4070-A8D2-AC1F3461D2EB}" type="sibTrans" cxnId="{35551507-EF5D-4189-B4D8-B1F7A10872C2}">
      <dgm:prSet/>
      <dgm:spPr/>
      <dgm:t>
        <a:bodyPr/>
        <a:lstStyle/>
        <a:p>
          <a:endParaRPr lang="es-ES"/>
        </a:p>
      </dgm:t>
    </dgm:pt>
    <dgm:pt modelId="{52C41125-7D58-4144-A8E4-FD28C6DA0C8A}">
      <dgm:prSet phldrT="[Texto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pesar una rebanada de pan </a:t>
          </a:r>
          <a:endParaRPr lang="es-ES" dirty="0"/>
        </a:p>
      </dgm:t>
    </dgm:pt>
    <dgm:pt modelId="{F427586D-C936-41B8-83F0-165B109643BB}" type="parTrans" cxnId="{69856BB8-1B42-43FF-B2E5-D5FA2310FD86}">
      <dgm:prSet/>
      <dgm:spPr/>
      <dgm:t>
        <a:bodyPr/>
        <a:lstStyle/>
        <a:p>
          <a:endParaRPr lang="es-ES"/>
        </a:p>
      </dgm:t>
    </dgm:pt>
    <dgm:pt modelId="{9C7B79D3-2845-4D4C-B48A-FBE25DDA9F58}" type="sibTrans" cxnId="{69856BB8-1B42-43FF-B2E5-D5FA2310FD86}">
      <dgm:prSet/>
      <dgm:spPr/>
      <dgm:t>
        <a:bodyPr/>
        <a:lstStyle/>
        <a:p>
          <a:endParaRPr lang="es-ES"/>
        </a:p>
      </dgm:t>
    </dgm:pt>
    <dgm:pt modelId="{C3B41452-08AF-48F6-81A6-C8873CC758E7}">
      <dgm:prSet phldrT="[Texto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2</a:t>
          </a:r>
          <a:endParaRPr lang="es-ES" dirty="0">
            <a:solidFill>
              <a:schemeClr val="tx1"/>
            </a:solidFill>
          </a:endParaRPr>
        </a:p>
      </dgm:t>
    </dgm:pt>
    <dgm:pt modelId="{06E5FC71-4015-4386-9F18-81A8AACBBC66}" type="parTrans" cxnId="{A382836A-99DE-4B1B-87F6-1E0E28DBCC62}">
      <dgm:prSet/>
      <dgm:spPr/>
      <dgm:t>
        <a:bodyPr/>
        <a:lstStyle/>
        <a:p>
          <a:endParaRPr lang="es-ES"/>
        </a:p>
      </dgm:t>
    </dgm:pt>
    <dgm:pt modelId="{C8CC4CBE-D18B-4E4A-B006-ECAFD458B100}" type="sibTrans" cxnId="{A382836A-99DE-4B1B-87F6-1E0E28DBCC62}">
      <dgm:prSet/>
      <dgm:spPr/>
      <dgm:t>
        <a:bodyPr/>
        <a:lstStyle/>
        <a:p>
          <a:endParaRPr lang="es-ES"/>
        </a:p>
      </dgm:t>
    </dgm:pt>
    <dgm:pt modelId="{F7677229-C394-43B7-A2C8-0360F9855D1F}">
      <dgm:prSet phldrT="[Texto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quitar la corteza y pesar </a:t>
          </a:r>
          <a:endParaRPr lang="es-ES" dirty="0"/>
        </a:p>
      </dgm:t>
    </dgm:pt>
    <dgm:pt modelId="{3066A4B2-4371-49FE-A7B8-10F2D15C509B}" type="parTrans" cxnId="{C2DE91F7-4AEF-491D-BC8B-AC4C16D591CB}">
      <dgm:prSet/>
      <dgm:spPr/>
      <dgm:t>
        <a:bodyPr/>
        <a:lstStyle/>
        <a:p>
          <a:endParaRPr lang="es-ES"/>
        </a:p>
      </dgm:t>
    </dgm:pt>
    <dgm:pt modelId="{A72FF89E-51DE-489D-9D9D-87E99A8D53AA}" type="sibTrans" cxnId="{C2DE91F7-4AEF-491D-BC8B-AC4C16D591CB}">
      <dgm:prSet/>
      <dgm:spPr/>
      <dgm:t>
        <a:bodyPr/>
        <a:lstStyle/>
        <a:p>
          <a:endParaRPr lang="es-ES"/>
        </a:p>
      </dgm:t>
    </dgm:pt>
    <dgm:pt modelId="{CC3957F0-F3A7-4161-A247-11B17403EC12}">
      <dgm:prSet phldrT="[Texto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3</a:t>
          </a:r>
          <a:endParaRPr lang="es-ES" dirty="0">
            <a:solidFill>
              <a:schemeClr val="tx1"/>
            </a:solidFill>
          </a:endParaRPr>
        </a:p>
      </dgm:t>
    </dgm:pt>
    <dgm:pt modelId="{94AC25FC-482F-4C2D-9F22-7607ADDE549F}" type="parTrans" cxnId="{D4AA53C3-3723-4F63-AAED-4852D6BBA4EA}">
      <dgm:prSet/>
      <dgm:spPr/>
      <dgm:t>
        <a:bodyPr/>
        <a:lstStyle/>
        <a:p>
          <a:endParaRPr lang="es-ES"/>
        </a:p>
      </dgm:t>
    </dgm:pt>
    <dgm:pt modelId="{C55299FF-532E-4E85-90DE-CF38E368C551}" type="sibTrans" cxnId="{D4AA53C3-3723-4F63-AAED-4852D6BBA4EA}">
      <dgm:prSet/>
      <dgm:spPr/>
      <dgm:t>
        <a:bodyPr/>
        <a:lstStyle/>
        <a:p>
          <a:endParaRPr lang="es-ES"/>
        </a:p>
      </dgm:t>
    </dgm:pt>
    <dgm:pt modelId="{9B6895A5-65E1-46AF-BBC2-CC402235D0ED}">
      <dgm:prSet phldrT="[Texto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porcentaje de miga </a:t>
          </a:r>
          <a:endParaRPr lang="es-ES" dirty="0"/>
        </a:p>
      </dgm:t>
    </dgm:pt>
    <dgm:pt modelId="{0B61C055-7C54-4D95-959C-C5318B4F35DB}" type="parTrans" cxnId="{87E6637B-BA9A-417C-B9A6-A86CF4E15ED3}">
      <dgm:prSet/>
      <dgm:spPr/>
      <dgm:t>
        <a:bodyPr/>
        <a:lstStyle/>
        <a:p>
          <a:endParaRPr lang="es-ES"/>
        </a:p>
      </dgm:t>
    </dgm:pt>
    <dgm:pt modelId="{696B5BFA-72AC-4E55-873B-01C627D898D6}" type="sibTrans" cxnId="{87E6637B-BA9A-417C-B9A6-A86CF4E15ED3}">
      <dgm:prSet/>
      <dgm:spPr/>
      <dgm:t>
        <a:bodyPr/>
        <a:lstStyle/>
        <a:p>
          <a:endParaRPr lang="es-ES"/>
        </a:p>
      </dgm:t>
    </dgm:pt>
    <dgm:pt modelId="{B5F9A075-8016-4970-8FEC-0CACB5D60FF3}" type="pres">
      <dgm:prSet presAssocID="{A8C5E2C8-B117-46F7-8725-339C0664621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7145D1A-7EE9-4A24-B092-27E9EA5DD7ED}" type="pres">
      <dgm:prSet presAssocID="{8402C37E-ED70-461E-AB83-EB7885F6D710}" presName="composite" presStyleCnt="0"/>
      <dgm:spPr/>
    </dgm:pt>
    <dgm:pt modelId="{394CC173-2C66-4C24-BCC5-D3E8D16B4D25}" type="pres">
      <dgm:prSet presAssocID="{8402C37E-ED70-461E-AB83-EB7885F6D710}" presName="parentText" presStyleLbl="alignNode1" presStyleIdx="0" presStyleCnt="3" custLinFactNeighborX="44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407736-B8DB-4199-881D-318D3506FD67}" type="pres">
      <dgm:prSet presAssocID="{8402C37E-ED70-461E-AB83-EB7885F6D71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BA1BE9-B6B4-4CB8-B488-B31B6BB2C72A}" type="pres">
      <dgm:prSet presAssocID="{AD239308-9E42-4070-A8D2-AC1F3461D2EB}" presName="sp" presStyleCnt="0"/>
      <dgm:spPr/>
    </dgm:pt>
    <dgm:pt modelId="{37A12C53-D45B-4AC1-8E74-CEE1E8ADA6A2}" type="pres">
      <dgm:prSet presAssocID="{C3B41452-08AF-48F6-81A6-C8873CC758E7}" presName="composite" presStyleCnt="0"/>
      <dgm:spPr/>
    </dgm:pt>
    <dgm:pt modelId="{8CB44123-A174-4B74-85E5-76202E43AE58}" type="pres">
      <dgm:prSet presAssocID="{C3B41452-08AF-48F6-81A6-C8873CC758E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CA4D78-7219-45AB-A1F3-75A93E5623C8}" type="pres">
      <dgm:prSet presAssocID="{C3B41452-08AF-48F6-81A6-C8873CC758E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0B854D-AB7F-4A36-85DB-87ABBD658C3A}" type="pres">
      <dgm:prSet presAssocID="{C8CC4CBE-D18B-4E4A-B006-ECAFD458B100}" presName="sp" presStyleCnt="0"/>
      <dgm:spPr/>
    </dgm:pt>
    <dgm:pt modelId="{D8B96E07-A086-49C9-963B-BFCD13136951}" type="pres">
      <dgm:prSet presAssocID="{CC3957F0-F3A7-4161-A247-11B17403EC12}" presName="composite" presStyleCnt="0"/>
      <dgm:spPr/>
    </dgm:pt>
    <dgm:pt modelId="{6CA51778-1C59-4F58-B2AB-70A64B991C82}" type="pres">
      <dgm:prSet presAssocID="{CC3957F0-F3A7-4161-A247-11B17403EC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3A955A-BC08-4CF6-B15E-DD89A8BC089B}" type="pres">
      <dgm:prSet presAssocID="{CC3957F0-F3A7-4161-A247-11B17403EC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AA53C3-3723-4F63-AAED-4852D6BBA4EA}" srcId="{A8C5E2C8-B117-46F7-8725-339C06646217}" destId="{CC3957F0-F3A7-4161-A247-11B17403EC12}" srcOrd="2" destOrd="0" parTransId="{94AC25FC-482F-4C2D-9F22-7607ADDE549F}" sibTransId="{C55299FF-532E-4E85-90DE-CF38E368C551}"/>
    <dgm:cxn modelId="{A382836A-99DE-4B1B-87F6-1E0E28DBCC62}" srcId="{A8C5E2C8-B117-46F7-8725-339C06646217}" destId="{C3B41452-08AF-48F6-81A6-C8873CC758E7}" srcOrd="1" destOrd="0" parTransId="{06E5FC71-4015-4386-9F18-81A8AACBBC66}" sibTransId="{C8CC4CBE-D18B-4E4A-B006-ECAFD458B100}"/>
    <dgm:cxn modelId="{69856BB8-1B42-43FF-B2E5-D5FA2310FD86}" srcId="{8402C37E-ED70-461E-AB83-EB7885F6D710}" destId="{52C41125-7D58-4144-A8E4-FD28C6DA0C8A}" srcOrd="0" destOrd="0" parTransId="{F427586D-C936-41B8-83F0-165B109643BB}" sibTransId="{9C7B79D3-2845-4D4C-B48A-FBE25DDA9F58}"/>
    <dgm:cxn modelId="{07D14EF5-F0E7-499F-A183-3705B450119F}" type="presOf" srcId="{9B6895A5-65E1-46AF-BBC2-CC402235D0ED}" destId="{6F3A955A-BC08-4CF6-B15E-DD89A8BC089B}" srcOrd="0" destOrd="0" presId="urn:microsoft.com/office/officeart/2005/8/layout/chevron2"/>
    <dgm:cxn modelId="{35551507-EF5D-4189-B4D8-B1F7A10872C2}" srcId="{A8C5E2C8-B117-46F7-8725-339C06646217}" destId="{8402C37E-ED70-461E-AB83-EB7885F6D710}" srcOrd="0" destOrd="0" parTransId="{CDC64744-E48A-4019-A4F0-3CA83F9E2A7E}" sibTransId="{AD239308-9E42-4070-A8D2-AC1F3461D2EB}"/>
    <dgm:cxn modelId="{747B518A-A5E7-4583-A4A1-8AA400EF9446}" type="presOf" srcId="{A8C5E2C8-B117-46F7-8725-339C06646217}" destId="{B5F9A075-8016-4970-8FEC-0CACB5D60FF3}" srcOrd="0" destOrd="0" presId="urn:microsoft.com/office/officeart/2005/8/layout/chevron2"/>
    <dgm:cxn modelId="{898F8118-A64E-42E1-BF4F-EBF8A149F720}" type="presOf" srcId="{8402C37E-ED70-461E-AB83-EB7885F6D710}" destId="{394CC173-2C66-4C24-BCC5-D3E8D16B4D25}" srcOrd="0" destOrd="0" presId="urn:microsoft.com/office/officeart/2005/8/layout/chevron2"/>
    <dgm:cxn modelId="{85CA709F-227F-4283-8842-6CCB8B87BAB7}" type="presOf" srcId="{52C41125-7D58-4144-A8E4-FD28C6DA0C8A}" destId="{3D407736-B8DB-4199-881D-318D3506FD67}" srcOrd="0" destOrd="0" presId="urn:microsoft.com/office/officeart/2005/8/layout/chevron2"/>
    <dgm:cxn modelId="{87E6637B-BA9A-417C-B9A6-A86CF4E15ED3}" srcId="{CC3957F0-F3A7-4161-A247-11B17403EC12}" destId="{9B6895A5-65E1-46AF-BBC2-CC402235D0ED}" srcOrd="0" destOrd="0" parTransId="{0B61C055-7C54-4D95-959C-C5318B4F35DB}" sibTransId="{696B5BFA-72AC-4E55-873B-01C627D898D6}"/>
    <dgm:cxn modelId="{A95C4B7D-EDC0-4B82-946A-7DA40714D07C}" type="presOf" srcId="{C3B41452-08AF-48F6-81A6-C8873CC758E7}" destId="{8CB44123-A174-4B74-85E5-76202E43AE58}" srcOrd="0" destOrd="0" presId="urn:microsoft.com/office/officeart/2005/8/layout/chevron2"/>
    <dgm:cxn modelId="{C2DE91F7-4AEF-491D-BC8B-AC4C16D591CB}" srcId="{C3B41452-08AF-48F6-81A6-C8873CC758E7}" destId="{F7677229-C394-43B7-A2C8-0360F9855D1F}" srcOrd="0" destOrd="0" parTransId="{3066A4B2-4371-49FE-A7B8-10F2D15C509B}" sibTransId="{A72FF89E-51DE-489D-9D9D-87E99A8D53AA}"/>
    <dgm:cxn modelId="{D85361C4-F606-4629-AC9C-F6E523AD398D}" type="presOf" srcId="{F7677229-C394-43B7-A2C8-0360F9855D1F}" destId="{1ACA4D78-7219-45AB-A1F3-75A93E5623C8}" srcOrd="0" destOrd="0" presId="urn:microsoft.com/office/officeart/2005/8/layout/chevron2"/>
    <dgm:cxn modelId="{D245204D-33E1-499B-BB76-6B75303F0618}" type="presOf" srcId="{CC3957F0-F3A7-4161-A247-11B17403EC12}" destId="{6CA51778-1C59-4F58-B2AB-70A64B991C82}" srcOrd="0" destOrd="0" presId="urn:microsoft.com/office/officeart/2005/8/layout/chevron2"/>
    <dgm:cxn modelId="{BA2209A4-652A-4406-B32B-F3A0254B1D80}" type="presParOf" srcId="{B5F9A075-8016-4970-8FEC-0CACB5D60FF3}" destId="{97145D1A-7EE9-4A24-B092-27E9EA5DD7ED}" srcOrd="0" destOrd="0" presId="urn:microsoft.com/office/officeart/2005/8/layout/chevron2"/>
    <dgm:cxn modelId="{F16612C9-F2AE-4C9D-83E4-DCDC6B0E2F9F}" type="presParOf" srcId="{97145D1A-7EE9-4A24-B092-27E9EA5DD7ED}" destId="{394CC173-2C66-4C24-BCC5-D3E8D16B4D25}" srcOrd="0" destOrd="0" presId="urn:microsoft.com/office/officeart/2005/8/layout/chevron2"/>
    <dgm:cxn modelId="{E3BF1A5D-2CA7-4392-BBAB-0CF200A555BA}" type="presParOf" srcId="{97145D1A-7EE9-4A24-B092-27E9EA5DD7ED}" destId="{3D407736-B8DB-4199-881D-318D3506FD67}" srcOrd="1" destOrd="0" presId="urn:microsoft.com/office/officeart/2005/8/layout/chevron2"/>
    <dgm:cxn modelId="{B5315685-73C6-4807-BAAC-FB486F4581BE}" type="presParOf" srcId="{B5F9A075-8016-4970-8FEC-0CACB5D60FF3}" destId="{D5BA1BE9-B6B4-4CB8-B488-B31B6BB2C72A}" srcOrd="1" destOrd="0" presId="urn:microsoft.com/office/officeart/2005/8/layout/chevron2"/>
    <dgm:cxn modelId="{633987D2-7D22-4348-854F-DC3786836472}" type="presParOf" srcId="{B5F9A075-8016-4970-8FEC-0CACB5D60FF3}" destId="{37A12C53-D45B-4AC1-8E74-CEE1E8ADA6A2}" srcOrd="2" destOrd="0" presId="urn:microsoft.com/office/officeart/2005/8/layout/chevron2"/>
    <dgm:cxn modelId="{3EC85DA3-E409-4E12-8D1C-9B285017E5F4}" type="presParOf" srcId="{37A12C53-D45B-4AC1-8E74-CEE1E8ADA6A2}" destId="{8CB44123-A174-4B74-85E5-76202E43AE58}" srcOrd="0" destOrd="0" presId="urn:microsoft.com/office/officeart/2005/8/layout/chevron2"/>
    <dgm:cxn modelId="{610EBA06-CECE-4B10-961D-2A3083F5493B}" type="presParOf" srcId="{37A12C53-D45B-4AC1-8E74-CEE1E8ADA6A2}" destId="{1ACA4D78-7219-45AB-A1F3-75A93E5623C8}" srcOrd="1" destOrd="0" presId="urn:microsoft.com/office/officeart/2005/8/layout/chevron2"/>
    <dgm:cxn modelId="{D28C35E2-F57E-4483-8AFC-67F1ECD72770}" type="presParOf" srcId="{B5F9A075-8016-4970-8FEC-0CACB5D60FF3}" destId="{FC0B854D-AB7F-4A36-85DB-87ABBD658C3A}" srcOrd="3" destOrd="0" presId="urn:microsoft.com/office/officeart/2005/8/layout/chevron2"/>
    <dgm:cxn modelId="{58B8E385-9E9F-4BC5-B050-5D031A6EED5F}" type="presParOf" srcId="{B5F9A075-8016-4970-8FEC-0CACB5D60FF3}" destId="{D8B96E07-A086-49C9-963B-BFCD13136951}" srcOrd="4" destOrd="0" presId="urn:microsoft.com/office/officeart/2005/8/layout/chevron2"/>
    <dgm:cxn modelId="{9FC4053A-69C5-4248-BFD9-8B4AF99845F2}" type="presParOf" srcId="{D8B96E07-A086-49C9-963B-BFCD13136951}" destId="{6CA51778-1C59-4F58-B2AB-70A64B991C82}" srcOrd="0" destOrd="0" presId="urn:microsoft.com/office/officeart/2005/8/layout/chevron2"/>
    <dgm:cxn modelId="{DE02FCF3-D242-436C-AF93-5D52E053DDD6}" type="presParOf" srcId="{D8B96E07-A086-49C9-963B-BFCD13136951}" destId="{6F3A955A-BC08-4CF6-B15E-DD89A8BC089B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5E2C8-B117-46F7-8725-339C0664621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02C37E-ED70-461E-AB83-EB7885F6D710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1</a:t>
          </a:r>
          <a:endParaRPr lang="es-ES" dirty="0">
            <a:solidFill>
              <a:schemeClr val="tx1"/>
            </a:solidFill>
          </a:endParaRPr>
        </a:p>
      </dgm:t>
    </dgm:pt>
    <dgm:pt modelId="{CDC64744-E48A-4019-A4F0-3CA83F9E2A7E}" type="parTrans" cxnId="{35551507-EF5D-4189-B4D8-B1F7A10872C2}">
      <dgm:prSet/>
      <dgm:spPr/>
      <dgm:t>
        <a:bodyPr/>
        <a:lstStyle/>
        <a:p>
          <a:endParaRPr lang="es-ES"/>
        </a:p>
      </dgm:t>
    </dgm:pt>
    <dgm:pt modelId="{AD239308-9E42-4070-A8D2-AC1F3461D2EB}" type="sibTrans" cxnId="{35551507-EF5D-4189-B4D8-B1F7A10872C2}">
      <dgm:prSet/>
      <dgm:spPr/>
      <dgm:t>
        <a:bodyPr/>
        <a:lstStyle/>
        <a:p>
          <a:endParaRPr lang="es-ES"/>
        </a:p>
      </dgm:t>
    </dgm:pt>
    <dgm:pt modelId="{52C41125-7D58-4144-A8E4-FD28C6DA0C8A}">
      <dgm:prSet phldrT="[Texto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Pesar una rebanada de pan (5g) y colocar en un vaso de  precipitado</a:t>
          </a:r>
          <a:endParaRPr lang="es-ES" dirty="0"/>
        </a:p>
      </dgm:t>
    </dgm:pt>
    <dgm:pt modelId="{F427586D-C936-41B8-83F0-165B109643BB}" type="parTrans" cxnId="{69856BB8-1B42-43FF-B2E5-D5FA2310FD86}">
      <dgm:prSet/>
      <dgm:spPr/>
      <dgm:t>
        <a:bodyPr/>
        <a:lstStyle/>
        <a:p>
          <a:endParaRPr lang="es-ES"/>
        </a:p>
      </dgm:t>
    </dgm:pt>
    <dgm:pt modelId="{9C7B79D3-2845-4D4C-B48A-FBE25DDA9F58}" type="sibTrans" cxnId="{69856BB8-1B42-43FF-B2E5-D5FA2310FD86}">
      <dgm:prSet/>
      <dgm:spPr/>
      <dgm:t>
        <a:bodyPr/>
        <a:lstStyle/>
        <a:p>
          <a:endParaRPr lang="es-ES"/>
        </a:p>
      </dgm:t>
    </dgm:pt>
    <dgm:pt modelId="{C3B41452-08AF-48F6-81A6-C8873CC758E7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2</a:t>
          </a:r>
          <a:endParaRPr lang="es-ES" dirty="0">
            <a:solidFill>
              <a:schemeClr val="tx1"/>
            </a:solidFill>
          </a:endParaRPr>
        </a:p>
      </dgm:t>
    </dgm:pt>
    <dgm:pt modelId="{06E5FC71-4015-4386-9F18-81A8AACBBC66}" type="parTrans" cxnId="{A382836A-99DE-4B1B-87F6-1E0E28DBCC62}">
      <dgm:prSet/>
      <dgm:spPr/>
      <dgm:t>
        <a:bodyPr/>
        <a:lstStyle/>
        <a:p>
          <a:endParaRPr lang="es-ES"/>
        </a:p>
      </dgm:t>
    </dgm:pt>
    <dgm:pt modelId="{C8CC4CBE-D18B-4E4A-B006-ECAFD458B100}" type="sibTrans" cxnId="{A382836A-99DE-4B1B-87F6-1E0E28DBCC62}">
      <dgm:prSet/>
      <dgm:spPr/>
      <dgm:t>
        <a:bodyPr/>
        <a:lstStyle/>
        <a:p>
          <a:endParaRPr lang="es-ES"/>
        </a:p>
      </dgm:t>
    </dgm:pt>
    <dgm:pt modelId="{F7677229-C394-43B7-A2C8-0360F9855D1F}">
      <dgm:prSet phldrT="[Texto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Añadir 100 ml de agua destiladas</a:t>
          </a:r>
          <a:endParaRPr lang="es-ES" dirty="0"/>
        </a:p>
      </dgm:t>
    </dgm:pt>
    <dgm:pt modelId="{3066A4B2-4371-49FE-A7B8-10F2D15C509B}" type="parTrans" cxnId="{C2DE91F7-4AEF-491D-BC8B-AC4C16D591CB}">
      <dgm:prSet/>
      <dgm:spPr/>
      <dgm:t>
        <a:bodyPr/>
        <a:lstStyle/>
        <a:p>
          <a:endParaRPr lang="es-ES"/>
        </a:p>
      </dgm:t>
    </dgm:pt>
    <dgm:pt modelId="{A72FF89E-51DE-489D-9D9D-87E99A8D53AA}" type="sibTrans" cxnId="{C2DE91F7-4AEF-491D-BC8B-AC4C16D591CB}">
      <dgm:prSet/>
      <dgm:spPr/>
      <dgm:t>
        <a:bodyPr/>
        <a:lstStyle/>
        <a:p>
          <a:endParaRPr lang="es-ES"/>
        </a:p>
      </dgm:t>
    </dgm:pt>
    <dgm:pt modelId="{CC3957F0-F3A7-4161-A247-11B17403EC12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3</a:t>
          </a:r>
          <a:endParaRPr lang="es-ES" dirty="0">
            <a:solidFill>
              <a:schemeClr val="tx1"/>
            </a:solidFill>
          </a:endParaRPr>
        </a:p>
      </dgm:t>
    </dgm:pt>
    <dgm:pt modelId="{94AC25FC-482F-4C2D-9F22-7607ADDE549F}" type="parTrans" cxnId="{D4AA53C3-3723-4F63-AAED-4852D6BBA4EA}">
      <dgm:prSet/>
      <dgm:spPr/>
      <dgm:t>
        <a:bodyPr/>
        <a:lstStyle/>
        <a:p>
          <a:endParaRPr lang="es-ES"/>
        </a:p>
      </dgm:t>
    </dgm:pt>
    <dgm:pt modelId="{C55299FF-532E-4E85-90DE-CF38E368C551}" type="sibTrans" cxnId="{D4AA53C3-3723-4F63-AAED-4852D6BBA4EA}">
      <dgm:prSet/>
      <dgm:spPr/>
      <dgm:t>
        <a:bodyPr/>
        <a:lstStyle/>
        <a:p>
          <a:endParaRPr lang="es-ES"/>
        </a:p>
      </dgm:t>
    </dgm:pt>
    <dgm:pt modelId="{9B6895A5-65E1-46AF-BBC2-CC402235D0ED}">
      <dgm:prSet phldrT="[Texto]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Escurrir el exceso de agua durante varios minutos y medir su volumen </a:t>
          </a:r>
          <a:endParaRPr lang="es-ES" dirty="0"/>
        </a:p>
      </dgm:t>
    </dgm:pt>
    <dgm:pt modelId="{0B61C055-7C54-4D95-959C-C5318B4F35DB}" type="parTrans" cxnId="{87E6637B-BA9A-417C-B9A6-A86CF4E15ED3}">
      <dgm:prSet/>
      <dgm:spPr/>
      <dgm:t>
        <a:bodyPr/>
        <a:lstStyle/>
        <a:p>
          <a:endParaRPr lang="es-ES"/>
        </a:p>
      </dgm:t>
    </dgm:pt>
    <dgm:pt modelId="{696B5BFA-72AC-4E55-873B-01C627D898D6}" type="sibTrans" cxnId="{87E6637B-BA9A-417C-B9A6-A86CF4E15ED3}">
      <dgm:prSet/>
      <dgm:spPr/>
      <dgm:t>
        <a:bodyPr/>
        <a:lstStyle/>
        <a:p>
          <a:endParaRPr lang="es-ES"/>
        </a:p>
      </dgm:t>
    </dgm:pt>
    <dgm:pt modelId="{EE2FC49C-7DB5-44FB-84B4-D7FA2C48C526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4</a:t>
          </a:r>
          <a:endParaRPr lang="es-ES" dirty="0">
            <a:solidFill>
              <a:schemeClr val="tx1"/>
            </a:solidFill>
          </a:endParaRPr>
        </a:p>
      </dgm:t>
    </dgm:pt>
    <dgm:pt modelId="{FEE6C2BB-3BB2-4645-9F04-3C1BB2FC2E95}" type="parTrans" cxnId="{DF1BBBCD-FF86-4810-8061-3A6DA858E08A}">
      <dgm:prSet/>
      <dgm:spPr/>
      <dgm:t>
        <a:bodyPr/>
        <a:lstStyle/>
        <a:p>
          <a:endParaRPr lang="es-ES"/>
        </a:p>
      </dgm:t>
    </dgm:pt>
    <dgm:pt modelId="{D7658EF6-F8E9-4B0A-90B4-1FD1244D08C0}" type="sibTrans" cxnId="{DF1BBBCD-FF86-4810-8061-3A6DA858E08A}">
      <dgm:prSet/>
      <dgm:spPr/>
      <dgm:t>
        <a:bodyPr/>
        <a:lstStyle/>
        <a:p>
          <a:endParaRPr lang="es-ES"/>
        </a:p>
      </dgm:t>
    </dgm:pt>
    <dgm:pt modelId="{F5A14034-1914-4518-BB16-3716417EA427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Calcular la capacidad de absorción de agua</a:t>
          </a:r>
          <a:endParaRPr lang="es-ES" dirty="0"/>
        </a:p>
      </dgm:t>
    </dgm:pt>
    <dgm:pt modelId="{2526B0F2-184A-42AF-A3DE-6206DB986D75}" type="parTrans" cxnId="{22423C45-4F0C-432D-82E5-5862CF5BC6C7}">
      <dgm:prSet/>
      <dgm:spPr/>
      <dgm:t>
        <a:bodyPr/>
        <a:lstStyle/>
        <a:p>
          <a:endParaRPr lang="es-ES"/>
        </a:p>
      </dgm:t>
    </dgm:pt>
    <dgm:pt modelId="{6AEE879A-1C75-48E5-8482-8B354B310DC8}" type="sibTrans" cxnId="{22423C45-4F0C-432D-82E5-5862CF5BC6C7}">
      <dgm:prSet/>
      <dgm:spPr/>
      <dgm:t>
        <a:bodyPr/>
        <a:lstStyle/>
        <a:p>
          <a:endParaRPr lang="es-ES"/>
        </a:p>
      </dgm:t>
    </dgm:pt>
    <dgm:pt modelId="{B5F9A075-8016-4970-8FEC-0CACB5D60FF3}" type="pres">
      <dgm:prSet presAssocID="{A8C5E2C8-B117-46F7-8725-339C0664621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7145D1A-7EE9-4A24-B092-27E9EA5DD7ED}" type="pres">
      <dgm:prSet presAssocID="{8402C37E-ED70-461E-AB83-EB7885F6D710}" presName="composite" presStyleCnt="0"/>
      <dgm:spPr/>
    </dgm:pt>
    <dgm:pt modelId="{394CC173-2C66-4C24-BCC5-D3E8D16B4D25}" type="pres">
      <dgm:prSet presAssocID="{8402C37E-ED70-461E-AB83-EB7885F6D710}" presName="parentText" presStyleLbl="alignNode1" presStyleIdx="0" presStyleCnt="4" custLinFactNeighborX="4400" custLinFactNeighborY="305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407736-B8DB-4199-881D-318D3506FD67}" type="pres">
      <dgm:prSet presAssocID="{8402C37E-ED70-461E-AB83-EB7885F6D71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BA1BE9-B6B4-4CB8-B488-B31B6BB2C72A}" type="pres">
      <dgm:prSet presAssocID="{AD239308-9E42-4070-A8D2-AC1F3461D2EB}" presName="sp" presStyleCnt="0"/>
      <dgm:spPr/>
    </dgm:pt>
    <dgm:pt modelId="{37A12C53-D45B-4AC1-8E74-CEE1E8ADA6A2}" type="pres">
      <dgm:prSet presAssocID="{C3B41452-08AF-48F6-81A6-C8873CC758E7}" presName="composite" presStyleCnt="0"/>
      <dgm:spPr/>
    </dgm:pt>
    <dgm:pt modelId="{8CB44123-A174-4B74-85E5-76202E43AE58}" type="pres">
      <dgm:prSet presAssocID="{C3B41452-08AF-48F6-81A6-C8873CC758E7}" presName="parentText" presStyleLbl="alignNode1" presStyleIdx="1" presStyleCnt="4" custLinFactNeighborY="-561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CA4D78-7219-45AB-A1F3-75A93E5623C8}" type="pres">
      <dgm:prSet presAssocID="{C3B41452-08AF-48F6-81A6-C8873CC758E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0B854D-AB7F-4A36-85DB-87ABBD658C3A}" type="pres">
      <dgm:prSet presAssocID="{C8CC4CBE-D18B-4E4A-B006-ECAFD458B100}" presName="sp" presStyleCnt="0"/>
      <dgm:spPr/>
    </dgm:pt>
    <dgm:pt modelId="{D8B96E07-A086-49C9-963B-BFCD13136951}" type="pres">
      <dgm:prSet presAssocID="{CC3957F0-F3A7-4161-A247-11B17403EC12}" presName="composite" presStyleCnt="0"/>
      <dgm:spPr/>
    </dgm:pt>
    <dgm:pt modelId="{6CA51778-1C59-4F58-B2AB-70A64B991C82}" type="pres">
      <dgm:prSet presAssocID="{CC3957F0-F3A7-4161-A247-11B17403EC12}" presName="parentText" presStyleLbl="alignNode1" presStyleIdx="2" presStyleCnt="4" custLinFactNeighborY="305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3A955A-BC08-4CF6-B15E-DD89A8BC089B}" type="pres">
      <dgm:prSet presAssocID="{CC3957F0-F3A7-4161-A247-11B17403EC12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4A467B-2494-40BE-B4E4-A45D0D47ABA3}" type="pres">
      <dgm:prSet presAssocID="{C55299FF-532E-4E85-90DE-CF38E368C551}" presName="sp" presStyleCnt="0"/>
      <dgm:spPr/>
    </dgm:pt>
    <dgm:pt modelId="{F5D0516D-59E4-497B-9849-7712FE7E3915}" type="pres">
      <dgm:prSet presAssocID="{EE2FC49C-7DB5-44FB-84B4-D7FA2C48C526}" presName="composite" presStyleCnt="0"/>
      <dgm:spPr/>
    </dgm:pt>
    <dgm:pt modelId="{FE03F8BE-966D-4C8A-A9FF-C682F1ECD0A3}" type="pres">
      <dgm:prSet presAssocID="{EE2FC49C-7DB5-44FB-84B4-D7FA2C48C526}" presName="parentText" presStyleLbl="alignNode1" presStyleIdx="3" presStyleCnt="4" custLinFactNeighborY="305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ADEA57-0EF8-45B0-B9D3-20926920900C}" type="pres">
      <dgm:prSet presAssocID="{EE2FC49C-7DB5-44FB-84B4-D7FA2C48C52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1BBBCD-FF86-4810-8061-3A6DA858E08A}" srcId="{A8C5E2C8-B117-46F7-8725-339C06646217}" destId="{EE2FC49C-7DB5-44FB-84B4-D7FA2C48C526}" srcOrd="3" destOrd="0" parTransId="{FEE6C2BB-3BB2-4645-9F04-3C1BB2FC2E95}" sibTransId="{D7658EF6-F8E9-4B0A-90B4-1FD1244D08C0}"/>
    <dgm:cxn modelId="{53190477-913C-495C-8EEA-C07B085CA5A9}" type="presOf" srcId="{8402C37E-ED70-461E-AB83-EB7885F6D710}" destId="{394CC173-2C66-4C24-BCC5-D3E8D16B4D25}" srcOrd="0" destOrd="0" presId="urn:microsoft.com/office/officeart/2005/8/layout/chevron2"/>
    <dgm:cxn modelId="{87E6637B-BA9A-417C-B9A6-A86CF4E15ED3}" srcId="{CC3957F0-F3A7-4161-A247-11B17403EC12}" destId="{9B6895A5-65E1-46AF-BBC2-CC402235D0ED}" srcOrd="0" destOrd="0" parTransId="{0B61C055-7C54-4D95-959C-C5318B4F35DB}" sibTransId="{696B5BFA-72AC-4E55-873B-01C627D898D6}"/>
    <dgm:cxn modelId="{EC11BC41-D761-4F1F-B34A-609238FB2C31}" type="presOf" srcId="{52C41125-7D58-4144-A8E4-FD28C6DA0C8A}" destId="{3D407736-B8DB-4199-881D-318D3506FD67}" srcOrd="0" destOrd="0" presId="urn:microsoft.com/office/officeart/2005/8/layout/chevron2"/>
    <dgm:cxn modelId="{B3996C5F-5BA5-4814-B441-78F7262D0395}" type="presOf" srcId="{EE2FC49C-7DB5-44FB-84B4-D7FA2C48C526}" destId="{FE03F8BE-966D-4C8A-A9FF-C682F1ECD0A3}" srcOrd="0" destOrd="0" presId="urn:microsoft.com/office/officeart/2005/8/layout/chevron2"/>
    <dgm:cxn modelId="{63F79D71-D4C6-4EF0-84F3-F58B61EC78A8}" type="presOf" srcId="{CC3957F0-F3A7-4161-A247-11B17403EC12}" destId="{6CA51778-1C59-4F58-B2AB-70A64B991C82}" srcOrd="0" destOrd="0" presId="urn:microsoft.com/office/officeart/2005/8/layout/chevron2"/>
    <dgm:cxn modelId="{26D7EA39-2550-40AC-BD5E-994B3A9D6500}" type="presOf" srcId="{C3B41452-08AF-48F6-81A6-C8873CC758E7}" destId="{8CB44123-A174-4B74-85E5-76202E43AE58}" srcOrd="0" destOrd="0" presId="urn:microsoft.com/office/officeart/2005/8/layout/chevron2"/>
    <dgm:cxn modelId="{22423C45-4F0C-432D-82E5-5862CF5BC6C7}" srcId="{EE2FC49C-7DB5-44FB-84B4-D7FA2C48C526}" destId="{F5A14034-1914-4518-BB16-3716417EA427}" srcOrd="0" destOrd="0" parTransId="{2526B0F2-184A-42AF-A3DE-6206DB986D75}" sibTransId="{6AEE879A-1C75-48E5-8482-8B354B310DC8}"/>
    <dgm:cxn modelId="{69856BB8-1B42-43FF-B2E5-D5FA2310FD86}" srcId="{8402C37E-ED70-461E-AB83-EB7885F6D710}" destId="{52C41125-7D58-4144-A8E4-FD28C6DA0C8A}" srcOrd="0" destOrd="0" parTransId="{F427586D-C936-41B8-83F0-165B109643BB}" sibTransId="{9C7B79D3-2845-4D4C-B48A-FBE25DDA9F58}"/>
    <dgm:cxn modelId="{D4AA53C3-3723-4F63-AAED-4852D6BBA4EA}" srcId="{A8C5E2C8-B117-46F7-8725-339C06646217}" destId="{CC3957F0-F3A7-4161-A247-11B17403EC12}" srcOrd="2" destOrd="0" parTransId="{94AC25FC-482F-4C2D-9F22-7607ADDE549F}" sibTransId="{C55299FF-532E-4E85-90DE-CF38E368C551}"/>
    <dgm:cxn modelId="{A382836A-99DE-4B1B-87F6-1E0E28DBCC62}" srcId="{A8C5E2C8-B117-46F7-8725-339C06646217}" destId="{C3B41452-08AF-48F6-81A6-C8873CC758E7}" srcOrd="1" destOrd="0" parTransId="{06E5FC71-4015-4386-9F18-81A8AACBBC66}" sibTransId="{C8CC4CBE-D18B-4E4A-B006-ECAFD458B100}"/>
    <dgm:cxn modelId="{35551507-EF5D-4189-B4D8-B1F7A10872C2}" srcId="{A8C5E2C8-B117-46F7-8725-339C06646217}" destId="{8402C37E-ED70-461E-AB83-EB7885F6D710}" srcOrd="0" destOrd="0" parTransId="{CDC64744-E48A-4019-A4F0-3CA83F9E2A7E}" sibTransId="{AD239308-9E42-4070-A8D2-AC1F3461D2EB}"/>
    <dgm:cxn modelId="{1D098365-2A34-4B45-9618-E0A26554B008}" type="presOf" srcId="{A8C5E2C8-B117-46F7-8725-339C06646217}" destId="{B5F9A075-8016-4970-8FEC-0CACB5D60FF3}" srcOrd="0" destOrd="0" presId="urn:microsoft.com/office/officeart/2005/8/layout/chevron2"/>
    <dgm:cxn modelId="{ECC074A3-76FC-4CC1-959E-E9F2A8686184}" type="presOf" srcId="{F5A14034-1914-4518-BB16-3716417EA427}" destId="{8CADEA57-0EF8-45B0-B9D3-20926920900C}" srcOrd="0" destOrd="0" presId="urn:microsoft.com/office/officeart/2005/8/layout/chevron2"/>
    <dgm:cxn modelId="{691009D6-4332-43A8-84AD-241CA101B4CC}" type="presOf" srcId="{F7677229-C394-43B7-A2C8-0360F9855D1F}" destId="{1ACA4D78-7219-45AB-A1F3-75A93E5623C8}" srcOrd="0" destOrd="0" presId="urn:microsoft.com/office/officeart/2005/8/layout/chevron2"/>
    <dgm:cxn modelId="{3873F7E3-89C0-4370-BBD7-80B84992D12C}" type="presOf" srcId="{9B6895A5-65E1-46AF-BBC2-CC402235D0ED}" destId="{6F3A955A-BC08-4CF6-B15E-DD89A8BC089B}" srcOrd="0" destOrd="0" presId="urn:microsoft.com/office/officeart/2005/8/layout/chevron2"/>
    <dgm:cxn modelId="{C2DE91F7-4AEF-491D-BC8B-AC4C16D591CB}" srcId="{C3B41452-08AF-48F6-81A6-C8873CC758E7}" destId="{F7677229-C394-43B7-A2C8-0360F9855D1F}" srcOrd="0" destOrd="0" parTransId="{3066A4B2-4371-49FE-A7B8-10F2D15C509B}" sibTransId="{A72FF89E-51DE-489D-9D9D-87E99A8D53AA}"/>
    <dgm:cxn modelId="{499DC047-572B-439C-B020-BD9FF5110829}" type="presParOf" srcId="{B5F9A075-8016-4970-8FEC-0CACB5D60FF3}" destId="{97145D1A-7EE9-4A24-B092-27E9EA5DD7ED}" srcOrd="0" destOrd="0" presId="urn:microsoft.com/office/officeart/2005/8/layout/chevron2"/>
    <dgm:cxn modelId="{9E3D6B57-27B2-430C-9F67-F94B090215B1}" type="presParOf" srcId="{97145D1A-7EE9-4A24-B092-27E9EA5DD7ED}" destId="{394CC173-2C66-4C24-BCC5-D3E8D16B4D25}" srcOrd="0" destOrd="0" presId="urn:microsoft.com/office/officeart/2005/8/layout/chevron2"/>
    <dgm:cxn modelId="{66A60A4C-2DF5-4A97-AE76-BCA7B6B92F61}" type="presParOf" srcId="{97145D1A-7EE9-4A24-B092-27E9EA5DD7ED}" destId="{3D407736-B8DB-4199-881D-318D3506FD67}" srcOrd="1" destOrd="0" presId="urn:microsoft.com/office/officeart/2005/8/layout/chevron2"/>
    <dgm:cxn modelId="{309DC371-1F8E-4A6D-BBF5-A52BDD68B4B9}" type="presParOf" srcId="{B5F9A075-8016-4970-8FEC-0CACB5D60FF3}" destId="{D5BA1BE9-B6B4-4CB8-B488-B31B6BB2C72A}" srcOrd="1" destOrd="0" presId="urn:microsoft.com/office/officeart/2005/8/layout/chevron2"/>
    <dgm:cxn modelId="{D4976E94-F8F6-4AF0-AFFB-AE281BBFBF27}" type="presParOf" srcId="{B5F9A075-8016-4970-8FEC-0CACB5D60FF3}" destId="{37A12C53-D45B-4AC1-8E74-CEE1E8ADA6A2}" srcOrd="2" destOrd="0" presId="urn:microsoft.com/office/officeart/2005/8/layout/chevron2"/>
    <dgm:cxn modelId="{C3A9B991-E79E-40F5-B36C-E37CA68533D2}" type="presParOf" srcId="{37A12C53-D45B-4AC1-8E74-CEE1E8ADA6A2}" destId="{8CB44123-A174-4B74-85E5-76202E43AE58}" srcOrd="0" destOrd="0" presId="urn:microsoft.com/office/officeart/2005/8/layout/chevron2"/>
    <dgm:cxn modelId="{E23EB811-9F05-4AA7-828F-CADE49C320D5}" type="presParOf" srcId="{37A12C53-D45B-4AC1-8E74-CEE1E8ADA6A2}" destId="{1ACA4D78-7219-45AB-A1F3-75A93E5623C8}" srcOrd="1" destOrd="0" presId="urn:microsoft.com/office/officeart/2005/8/layout/chevron2"/>
    <dgm:cxn modelId="{DE813842-ED77-4222-8318-C36C72895179}" type="presParOf" srcId="{B5F9A075-8016-4970-8FEC-0CACB5D60FF3}" destId="{FC0B854D-AB7F-4A36-85DB-87ABBD658C3A}" srcOrd="3" destOrd="0" presId="urn:microsoft.com/office/officeart/2005/8/layout/chevron2"/>
    <dgm:cxn modelId="{10599FCB-816E-4265-94EE-5A52DF8AB7B8}" type="presParOf" srcId="{B5F9A075-8016-4970-8FEC-0CACB5D60FF3}" destId="{D8B96E07-A086-49C9-963B-BFCD13136951}" srcOrd="4" destOrd="0" presId="urn:microsoft.com/office/officeart/2005/8/layout/chevron2"/>
    <dgm:cxn modelId="{3E29520C-A70B-494C-AB4E-54159C90C810}" type="presParOf" srcId="{D8B96E07-A086-49C9-963B-BFCD13136951}" destId="{6CA51778-1C59-4F58-B2AB-70A64B991C82}" srcOrd="0" destOrd="0" presId="urn:microsoft.com/office/officeart/2005/8/layout/chevron2"/>
    <dgm:cxn modelId="{8F4FE59B-9BFA-46F6-84FC-866F358459B7}" type="presParOf" srcId="{D8B96E07-A086-49C9-963B-BFCD13136951}" destId="{6F3A955A-BC08-4CF6-B15E-DD89A8BC089B}" srcOrd="1" destOrd="0" presId="urn:microsoft.com/office/officeart/2005/8/layout/chevron2"/>
    <dgm:cxn modelId="{7E8F6DCA-27AF-4433-935E-956558D503B2}" type="presParOf" srcId="{B5F9A075-8016-4970-8FEC-0CACB5D60FF3}" destId="{AC4A467B-2494-40BE-B4E4-A45D0D47ABA3}" srcOrd="5" destOrd="0" presId="urn:microsoft.com/office/officeart/2005/8/layout/chevron2"/>
    <dgm:cxn modelId="{8220978F-22E8-457B-8288-0F59163EFE7C}" type="presParOf" srcId="{B5F9A075-8016-4970-8FEC-0CACB5D60FF3}" destId="{F5D0516D-59E4-497B-9849-7712FE7E3915}" srcOrd="6" destOrd="0" presId="urn:microsoft.com/office/officeart/2005/8/layout/chevron2"/>
    <dgm:cxn modelId="{7BFA6836-42F1-4FBD-9D87-3EA943CFBC50}" type="presParOf" srcId="{F5D0516D-59E4-497B-9849-7712FE7E3915}" destId="{FE03F8BE-966D-4C8A-A9FF-C682F1ECD0A3}" srcOrd="0" destOrd="0" presId="urn:microsoft.com/office/officeart/2005/8/layout/chevron2"/>
    <dgm:cxn modelId="{04CFA402-4ABE-4560-8056-EBC2DB541CEC}" type="presParOf" srcId="{F5D0516D-59E4-497B-9849-7712FE7E3915}" destId="{8CADEA57-0EF8-45B0-B9D3-20926920900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CC173-2C66-4C24-BCC5-D3E8D16B4D25}">
      <dsp:nvSpPr>
        <dsp:cNvPr id="0" name=""/>
        <dsp:cNvSpPr/>
      </dsp:nvSpPr>
      <dsp:spPr>
        <a:xfrm rot="5400000">
          <a:off x="-140243" y="177719"/>
          <a:ext cx="1176535" cy="82357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1</a:t>
          </a:r>
          <a:endParaRPr lang="es-ES" sz="2300" kern="1200" dirty="0">
            <a:solidFill>
              <a:schemeClr val="tx1"/>
            </a:solidFill>
          </a:endParaRPr>
        </a:p>
      </dsp:txBody>
      <dsp:txXfrm rot="-5400000">
        <a:off x="36238" y="413027"/>
        <a:ext cx="823575" cy="352960"/>
      </dsp:txXfrm>
    </dsp:sp>
    <dsp:sp modelId="{3D407736-B8DB-4199-881D-318D3506FD67}">
      <dsp:nvSpPr>
        <dsp:cNvPr id="0" name=""/>
        <dsp:cNvSpPr/>
      </dsp:nvSpPr>
      <dsp:spPr>
        <a:xfrm rot="5400000">
          <a:off x="1900885" y="-1076071"/>
          <a:ext cx="764748" cy="29193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pesar una rebanada de pan </a:t>
          </a:r>
          <a:endParaRPr lang="es-ES" sz="2300" kern="1200" dirty="0"/>
        </a:p>
      </dsp:txBody>
      <dsp:txXfrm rot="-5400000">
        <a:off x="823575" y="38571"/>
        <a:ext cx="2882036" cy="690084"/>
      </dsp:txXfrm>
    </dsp:sp>
    <dsp:sp modelId="{8CB44123-A174-4B74-85E5-76202E43AE58}">
      <dsp:nvSpPr>
        <dsp:cNvPr id="0" name=""/>
        <dsp:cNvSpPr/>
      </dsp:nvSpPr>
      <dsp:spPr>
        <a:xfrm rot="5400000">
          <a:off x="-176480" y="1152852"/>
          <a:ext cx="1176535" cy="82357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2</a:t>
          </a:r>
          <a:endParaRPr lang="es-ES" sz="2300" kern="1200" dirty="0">
            <a:solidFill>
              <a:schemeClr val="tx1"/>
            </a:solidFill>
          </a:endParaRPr>
        </a:p>
      </dsp:txBody>
      <dsp:txXfrm rot="-5400000">
        <a:off x="1" y="1388160"/>
        <a:ext cx="823575" cy="352960"/>
      </dsp:txXfrm>
    </dsp:sp>
    <dsp:sp modelId="{1ACA4D78-7219-45AB-A1F3-75A93E5623C8}">
      <dsp:nvSpPr>
        <dsp:cNvPr id="0" name=""/>
        <dsp:cNvSpPr/>
      </dsp:nvSpPr>
      <dsp:spPr>
        <a:xfrm rot="5400000">
          <a:off x="1900885" y="-100938"/>
          <a:ext cx="764748" cy="29193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quitar la corteza y pesar </a:t>
          </a:r>
          <a:endParaRPr lang="es-ES" sz="2300" kern="1200" dirty="0"/>
        </a:p>
      </dsp:txBody>
      <dsp:txXfrm rot="-5400000">
        <a:off x="823575" y="1013704"/>
        <a:ext cx="2882036" cy="690084"/>
      </dsp:txXfrm>
    </dsp:sp>
    <dsp:sp modelId="{6CA51778-1C59-4F58-B2AB-70A64B991C82}">
      <dsp:nvSpPr>
        <dsp:cNvPr id="0" name=""/>
        <dsp:cNvSpPr/>
      </dsp:nvSpPr>
      <dsp:spPr>
        <a:xfrm rot="5400000">
          <a:off x="-176480" y="2127985"/>
          <a:ext cx="1176535" cy="82357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3</a:t>
          </a:r>
          <a:endParaRPr lang="es-ES" sz="2300" kern="1200" dirty="0">
            <a:solidFill>
              <a:schemeClr val="tx1"/>
            </a:solidFill>
          </a:endParaRPr>
        </a:p>
      </dsp:txBody>
      <dsp:txXfrm rot="-5400000">
        <a:off x="1" y="2363293"/>
        <a:ext cx="823575" cy="352960"/>
      </dsp:txXfrm>
    </dsp:sp>
    <dsp:sp modelId="{6F3A955A-BC08-4CF6-B15E-DD89A8BC089B}">
      <dsp:nvSpPr>
        <dsp:cNvPr id="0" name=""/>
        <dsp:cNvSpPr/>
      </dsp:nvSpPr>
      <dsp:spPr>
        <a:xfrm rot="5400000">
          <a:off x="1900885" y="874194"/>
          <a:ext cx="764748" cy="29193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porcentaje de miga </a:t>
          </a:r>
          <a:endParaRPr lang="es-ES" sz="2300" kern="1200" dirty="0"/>
        </a:p>
      </dsp:txBody>
      <dsp:txXfrm rot="-5400000">
        <a:off x="823575" y="1988836"/>
        <a:ext cx="2882036" cy="690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CC173-2C66-4C24-BCC5-D3E8D16B4D25}">
      <dsp:nvSpPr>
        <dsp:cNvPr id="0" name=""/>
        <dsp:cNvSpPr/>
      </dsp:nvSpPr>
      <dsp:spPr>
        <a:xfrm rot="5400000">
          <a:off x="-106912" y="163084"/>
          <a:ext cx="896917" cy="627842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1</a:t>
          </a:r>
          <a:endParaRPr lang="es-ES" sz="1700" kern="1200" dirty="0">
            <a:solidFill>
              <a:schemeClr val="tx1"/>
            </a:solidFill>
          </a:endParaRPr>
        </a:p>
      </dsp:txBody>
      <dsp:txXfrm rot="-5400000">
        <a:off x="27626" y="342467"/>
        <a:ext cx="627842" cy="269075"/>
      </dsp:txXfrm>
    </dsp:sp>
    <dsp:sp modelId="{3D407736-B8DB-4199-881D-318D3506FD67}">
      <dsp:nvSpPr>
        <dsp:cNvPr id="0" name=""/>
        <dsp:cNvSpPr/>
      </dsp:nvSpPr>
      <dsp:spPr>
        <a:xfrm rot="5400000">
          <a:off x="1893894" y="-1264942"/>
          <a:ext cx="582996" cy="3115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Pesar una rebanada de pan (5g) y colocar en un vaso de  precipitado</a:t>
          </a:r>
          <a:endParaRPr lang="es-ES" sz="1500" kern="1200" dirty="0"/>
        </a:p>
      </dsp:txBody>
      <dsp:txXfrm rot="-5400000">
        <a:off x="627842" y="29570"/>
        <a:ext cx="3086641" cy="526076"/>
      </dsp:txXfrm>
    </dsp:sp>
    <dsp:sp modelId="{8CB44123-A174-4B74-85E5-76202E43AE58}">
      <dsp:nvSpPr>
        <dsp:cNvPr id="0" name=""/>
        <dsp:cNvSpPr/>
      </dsp:nvSpPr>
      <dsp:spPr>
        <a:xfrm rot="5400000">
          <a:off x="-134537" y="828684"/>
          <a:ext cx="896917" cy="627842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2</a:t>
          </a:r>
          <a:endParaRPr lang="es-ES" sz="1700" kern="1200" dirty="0">
            <a:solidFill>
              <a:schemeClr val="tx1"/>
            </a:solidFill>
          </a:endParaRPr>
        </a:p>
      </dsp:txBody>
      <dsp:txXfrm rot="-5400000">
        <a:off x="1" y="1008067"/>
        <a:ext cx="627842" cy="269075"/>
      </dsp:txXfrm>
    </dsp:sp>
    <dsp:sp modelId="{1ACA4D78-7219-45AB-A1F3-75A93E5623C8}">
      <dsp:nvSpPr>
        <dsp:cNvPr id="0" name=""/>
        <dsp:cNvSpPr/>
      </dsp:nvSpPr>
      <dsp:spPr>
        <a:xfrm rot="5400000">
          <a:off x="1893894" y="-521561"/>
          <a:ext cx="582996" cy="3115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Añadir 100 ml de agua destiladas</a:t>
          </a:r>
          <a:endParaRPr lang="es-ES" sz="1500" kern="1200" dirty="0"/>
        </a:p>
      </dsp:txBody>
      <dsp:txXfrm rot="-5400000">
        <a:off x="627842" y="772951"/>
        <a:ext cx="3086641" cy="526076"/>
      </dsp:txXfrm>
    </dsp:sp>
    <dsp:sp modelId="{6CA51778-1C59-4F58-B2AB-70A64B991C82}">
      <dsp:nvSpPr>
        <dsp:cNvPr id="0" name=""/>
        <dsp:cNvSpPr/>
      </dsp:nvSpPr>
      <dsp:spPr>
        <a:xfrm rot="5400000">
          <a:off x="-134537" y="1649845"/>
          <a:ext cx="896917" cy="627842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3</a:t>
          </a:r>
          <a:endParaRPr lang="es-ES" sz="1700" kern="1200" dirty="0">
            <a:solidFill>
              <a:schemeClr val="tx1"/>
            </a:solidFill>
          </a:endParaRPr>
        </a:p>
      </dsp:txBody>
      <dsp:txXfrm rot="-5400000">
        <a:off x="1" y="1829228"/>
        <a:ext cx="627842" cy="269075"/>
      </dsp:txXfrm>
    </dsp:sp>
    <dsp:sp modelId="{6F3A955A-BC08-4CF6-B15E-DD89A8BC089B}">
      <dsp:nvSpPr>
        <dsp:cNvPr id="0" name=""/>
        <dsp:cNvSpPr/>
      </dsp:nvSpPr>
      <dsp:spPr>
        <a:xfrm rot="5400000">
          <a:off x="1893894" y="221818"/>
          <a:ext cx="582996" cy="3115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Escurrir el exceso de agua durante varios minutos y medir su volumen </a:t>
          </a:r>
          <a:endParaRPr lang="es-ES" sz="1500" kern="1200" dirty="0"/>
        </a:p>
      </dsp:txBody>
      <dsp:txXfrm rot="-5400000">
        <a:off x="627842" y="1516330"/>
        <a:ext cx="3086641" cy="526076"/>
      </dsp:txXfrm>
    </dsp:sp>
    <dsp:sp modelId="{FE03F8BE-966D-4C8A-A9FF-C682F1ECD0A3}">
      <dsp:nvSpPr>
        <dsp:cNvPr id="0" name=""/>
        <dsp:cNvSpPr/>
      </dsp:nvSpPr>
      <dsp:spPr>
        <a:xfrm rot="5400000">
          <a:off x="-134537" y="2366899"/>
          <a:ext cx="896917" cy="627842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4</a:t>
          </a:r>
          <a:endParaRPr lang="es-ES" sz="1700" kern="1200" dirty="0">
            <a:solidFill>
              <a:schemeClr val="tx1"/>
            </a:solidFill>
          </a:endParaRPr>
        </a:p>
      </dsp:txBody>
      <dsp:txXfrm rot="-5400000">
        <a:off x="1" y="2546282"/>
        <a:ext cx="627842" cy="269075"/>
      </dsp:txXfrm>
    </dsp:sp>
    <dsp:sp modelId="{8CADEA57-0EF8-45B0-B9D3-20926920900C}">
      <dsp:nvSpPr>
        <dsp:cNvPr id="0" name=""/>
        <dsp:cNvSpPr/>
      </dsp:nvSpPr>
      <dsp:spPr>
        <a:xfrm rot="5400000">
          <a:off x="1893894" y="965199"/>
          <a:ext cx="582996" cy="3115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Calcular la capacidad de absorción de agua</a:t>
          </a:r>
          <a:endParaRPr lang="es-ES" sz="1500" kern="1200" dirty="0"/>
        </a:p>
      </dsp:txBody>
      <dsp:txXfrm rot="-5400000">
        <a:off x="627842" y="2259711"/>
        <a:ext cx="3086641" cy="526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92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38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45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16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9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50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46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74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235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16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94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D4D58-63CF-4768-A887-28E72114660C}" type="datetimeFigureOut">
              <a:rPr lang="es-ES" smtClean="0"/>
              <a:t>23/02/2017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5E15-B675-4926-85D3-3F72CF0683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96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://www.boe.es/buscar/pdf/1984/BOE-A-1984-13859-consolidado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17" y="1763468"/>
            <a:ext cx="8203844" cy="4614662"/>
          </a:xfrm>
          <a:prstGeom prst="rect">
            <a:avLst/>
          </a:prstGeom>
          <a:effectLst>
            <a:glow rad="1905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224542" y="2086378"/>
            <a:ext cx="2707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EL PAN</a:t>
            </a:r>
            <a:endParaRPr lang="es-ES" sz="6000" b="1" dirty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617442" y="4808470"/>
            <a:ext cx="7213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Esther Sendra Nadal</a:t>
            </a:r>
          </a:p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Estrella Sayas </a:t>
            </a:r>
            <a:r>
              <a:rPr lang="es-E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s-ES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arberá</a:t>
            </a:r>
            <a:endParaRPr lang="es-ES" sz="32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Casilda Navarro Rodríguez de Vera</a:t>
            </a:r>
            <a:endParaRPr lang="es-ES" sz="3200" b="1" dirty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45007" y="1667504"/>
            <a:ext cx="28599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      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  <a:p>
            <a:r>
              <a:rPr lang="es-ES" sz="4000" b="1" dirty="0" smtClean="0">
                <a:latin typeface="Century Gothic" panose="020B0502020202020204" pitchFamily="34" charset="0"/>
              </a:rPr>
              <a:t>               Horno de leña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casilda.navarro\Downloads\20140310_125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7600" y="-7629525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casilda.navarro\Downloads\20140310_125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5409" y="3408440"/>
            <a:ext cx="4703428" cy="264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45007" y="1667504"/>
            <a:ext cx="28599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                ACTUALIDAD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casilda.navarro\Downloads\20140310_125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7600" y="-7629525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852" y="2516266"/>
            <a:ext cx="6133333" cy="3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6143028" cy="8279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        LEGISLACIÓN</a:t>
            </a: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endParaRPr lang="es-ES" sz="2800" b="1" dirty="0">
              <a:latin typeface="Century Gothic" panose="020B0502020202020204" pitchFamily="34" charset="0"/>
            </a:endParaRP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endParaRPr lang="es-ES" sz="2800" b="1" dirty="0">
              <a:latin typeface="Century Gothic" panose="020B0502020202020204" pitchFamily="34" charset="0"/>
            </a:endParaRP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r>
              <a:rPr lang="es-ES" sz="1200" b="1" dirty="0" smtClean="0">
                <a:latin typeface="Century Gothic" panose="020B0502020202020204" pitchFamily="34" charset="0"/>
                <a:hlinkClick r:id="rId4"/>
              </a:rPr>
              <a:t>            http://www.boe.es/buscar/pdf/1984/BOE-A-1984-13859-consolidado.pdf</a:t>
            </a:r>
            <a:endParaRPr lang="es-ES" sz="1200" b="1" dirty="0" smtClean="0">
              <a:latin typeface="Century Gothic" panose="020B0502020202020204" pitchFamily="34" charset="0"/>
            </a:endParaRPr>
          </a:p>
          <a:p>
            <a:endParaRPr lang="es-ES" sz="28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0624" t="16925" r="21561" b="18590"/>
          <a:stretch/>
        </p:blipFill>
        <p:spPr>
          <a:xfrm>
            <a:off x="1646990" y="1558344"/>
            <a:ext cx="5775158" cy="36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20902" y="1334894"/>
            <a:ext cx="3264035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INGREDIENTES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HARINA DE TRIGO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AGUA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LEVADURA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SAL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329" y="2570921"/>
            <a:ext cx="4757531" cy="35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5804794" cy="809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INGREDIENTES</a:t>
            </a:r>
          </a:p>
          <a:p>
            <a:r>
              <a:rPr lang="es-ES" sz="2800" dirty="0">
                <a:latin typeface="Century Gothic" panose="020B0502020202020204" pitchFamily="34" charset="0"/>
              </a:rPr>
              <a:t>OPCIONALMENTE:</a:t>
            </a:r>
          </a:p>
          <a:p>
            <a:r>
              <a:rPr lang="es-ES" sz="2800" dirty="0">
                <a:latin typeface="Century Gothic" panose="020B0502020202020204" pitchFamily="34" charset="0"/>
              </a:rPr>
              <a:t>grasa</a:t>
            </a:r>
          </a:p>
          <a:p>
            <a:r>
              <a:rPr lang="es-ES" sz="2800" dirty="0">
                <a:latin typeface="Century Gothic" panose="020B0502020202020204" pitchFamily="34" charset="0"/>
              </a:rPr>
              <a:t>azúcar</a:t>
            </a:r>
          </a:p>
          <a:p>
            <a:r>
              <a:rPr lang="es-ES" sz="2800" dirty="0">
                <a:latin typeface="Century Gothic" panose="020B0502020202020204" pitchFamily="34" charset="0"/>
              </a:rPr>
              <a:t>leche</a:t>
            </a:r>
          </a:p>
          <a:p>
            <a:r>
              <a:rPr lang="es-ES" sz="2800" dirty="0" err="1" smtClean="0">
                <a:latin typeface="Century Gothic" panose="020B0502020202020204" pitchFamily="34" charset="0"/>
              </a:rPr>
              <a:t>Mejorantes</a:t>
            </a:r>
            <a:r>
              <a:rPr lang="es-ES" sz="2800" dirty="0" smtClean="0">
                <a:latin typeface="Century Gothic" panose="020B0502020202020204" pitchFamily="34" charset="0"/>
              </a:rPr>
              <a:t>: ÁCIDO ASCÓRBICO</a:t>
            </a:r>
            <a:endParaRPr lang="es-ES" sz="2800" dirty="0">
              <a:latin typeface="Century Gothic" panose="020B0502020202020204" pitchFamily="34" charset="0"/>
            </a:endParaRPr>
          </a:p>
          <a:p>
            <a:r>
              <a:rPr lang="es-ES" sz="2800" dirty="0" smtClean="0">
                <a:latin typeface="Century Gothic" panose="020B0502020202020204" pitchFamily="34" charset="0"/>
              </a:rPr>
              <a:t>Activadores de enzimas</a:t>
            </a:r>
          </a:p>
          <a:p>
            <a:r>
              <a:rPr lang="es-ES" sz="2800" dirty="0" err="1" smtClean="0">
                <a:latin typeface="Century Gothic" panose="020B0502020202020204" pitchFamily="34" charset="0"/>
              </a:rPr>
              <a:t>Emulsificantes</a:t>
            </a:r>
            <a:endParaRPr lang="es-ES" sz="2800" dirty="0" smtClean="0">
              <a:latin typeface="Century Gothic" panose="020B0502020202020204" pitchFamily="34" charset="0"/>
            </a:endParaRPr>
          </a:p>
          <a:p>
            <a:r>
              <a:rPr lang="es-ES" sz="2800" dirty="0">
                <a:latin typeface="Century Gothic" panose="020B0502020202020204" pitchFamily="34" charset="0"/>
              </a:rPr>
              <a:t>C</a:t>
            </a:r>
            <a:r>
              <a:rPr lang="es-ES" sz="2800" dirty="0" smtClean="0">
                <a:latin typeface="Century Gothic" panose="020B0502020202020204" pitchFamily="34" charset="0"/>
              </a:rPr>
              <a:t>onservantes</a:t>
            </a:r>
          </a:p>
          <a:p>
            <a:endParaRPr lang="es-ES" sz="2800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0217" r="19783" b="2682"/>
          <a:stretch/>
        </p:blipFill>
        <p:spPr>
          <a:xfrm>
            <a:off x="2934252" y="1866900"/>
            <a:ext cx="3657600" cy="444941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962400" y="1079500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latin typeface="Century Gothic" panose="020B0502020202020204" pitchFamily="34" charset="0"/>
              </a:rPr>
              <a:t>HARINA</a:t>
            </a:r>
            <a:endParaRPr lang="es-ES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41827" y="1558342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 err="1" smtClean="0">
                <a:latin typeface="Century Gothic" panose="020B0502020202020204" pitchFamily="34" charset="0"/>
              </a:rPr>
              <a:t>PSEUDOCEREALES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05651" y="4744278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latin typeface="Century Gothic" panose="020B0502020202020204" pitchFamily="34" charset="0"/>
              </a:rPr>
              <a:t>CHIA</a:t>
            </a:r>
            <a:endParaRPr lang="es-ES" b="1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343512" y="1927675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 panose="020B0502020202020204" pitchFamily="34" charset="0"/>
              </a:rPr>
              <a:t>AMARANTO</a:t>
            </a:r>
            <a:endParaRPr lang="es-ES" b="1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936" y="746039"/>
            <a:ext cx="4507151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2727029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Grano de trigo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506" y="2154120"/>
            <a:ext cx="3604743" cy="37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835472" y="1197604"/>
            <a:ext cx="330731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GLUTEN (proteína)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r>
              <a:rPr lang="es-ES" sz="4000" b="1" dirty="0" smtClean="0">
                <a:latin typeface="Century Gothic" panose="020B0502020202020204" pitchFamily="34" charset="0"/>
              </a:rPr>
              <a:t> (pro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202" y="2181224"/>
            <a:ext cx="4991160" cy="3369033"/>
          </a:xfrm>
          <a:prstGeom prst="rect">
            <a:avLst/>
          </a:prstGeom>
        </p:spPr>
      </p:pic>
      <p:sp>
        <p:nvSpPr>
          <p:cNvPr id="2" name="Flecha curvada hacia la derecha 1"/>
          <p:cNvSpPr/>
          <p:nvPr/>
        </p:nvSpPr>
        <p:spPr>
          <a:xfrm>
            <a:off x="1727199" y="3505200"/>
            <a:ext cx="602113" cy="1270000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Flecha curvada hacia la izquierda 4"/>
          <p:cNvSpPr/>
          <p:nvPr/>
        </p:nvSpPr>
        <p:spPr>
          <a:xfrm>
            <a:off x="6818318" y="3505200"/>
            <a:ext cx="466894" cy="1244600"/>
          </a:xfrm>
          <a:prstGeom prst="curved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47470" y="394283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 panose="020B0502020202020204" pitchFamily="34" charset="0"/>
              </a:rPr>
              <a:t>AGUA</a:t>
            </a:r>
            <a:endParaRPr lang="es-ES" b="1" dirty="0"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15987" y="41275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 panose="020B0502020202020204" pitchFamily="34" charset="0"/>
              </a:rPr>
              <a:t>ENERGÍA</a:t>
            </a:r>
            <a:endParaRPr lang="es-E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213" y="1454238"/>
            <a:ext cx="5331855" cy="39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4112023" cy="926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ÍNDICE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UN POCO DE HISTORIA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ACTUALIDAD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LEGISLACIÓN</a:t>
            </a:r>
          </a:p>
          <a:p>
            <a:r>
              <a:rPr lang="es-ES" sz="2800" dirty="0" smtClean="0">
                <a:latin typeface="Century Gothic" panose="020B0502020202020204" pitchFamily="34" charset="0"/>
              </a:rPr>
              <a:t>INGREDIENTES</a:t>
            </a:r>
          </a:p>
          <a:p>
            <a:r>
              <a:rPr lang="es-ES_tradnl" sz="2800" dirty="0" smtClean="0">
                <a:latin typeface="Century Gothic" panose="020B0502020202020204" pitchFamily="34" charset="0"/>
              </a:rPr>
              <a:t>PROCESADO</a:t>
            </a:r>
          </a:p>
          <a:p>
            <a:r>
              <a:rPr lang="es-ES_tradnl" sz="2800" dirty="0" smtClean="0">
                <a:latin typeface="Century Gothic" panose="020B0502020202020204" pitchFamily="34" charset="0"/>
              </a:rPr>
              <a:t>ACTIVIDAD EN EPSO</a:t>
            </a:r>
          </a:p>
          <a:p>
            <a:endParaRPr lang="es-ES" sz="2800" dirty="0" smtClean="0">
              <a:latin typeface="Century Gothic" panose="020B0502020202020204" pitchFamily="34" charset="0"/>
            </a:endParaRPr>
          </a:p>
          <a:p>
            <a:endParaRPr lang="es-ES" sz="4000" dirty="0"/>
          </a:p>
          <a:p>
            <a:r>
              <a:rPr lang="es-ES" sz="4000" dirty="0"/>
              <a:t> </a:t>
            </a:r>
          </a:p>
          <a:p>
            <a:endParaRPr lang="es-ES" sz="4000" dirty="0"/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6875600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                      GLUTEN</a:t>
            </a:r>
            <a:endParaRPr lang="es-ES" b="1" dirty="0">
              <a:latin typeface="Century Gothic" panose="020B0502020202020204" pitchFamily="34" charset="0"/>
            </a:endParaRPr>
          </a:p>
          <a:p>
            <a:endParaRPr lang="es-ES" dirty="0" smtClean="0">
              <a:latin typeface="Century Gothic" panose="020B0502020202020204" pitchFamily="34" charset="0"/>
            </a:endParaRPr>
          </a:p>
          <a:p>
            <a:r>
              <a:rPr lang="es-ES" dirty="0" smtClean="0">
                <a:latin typeface="Century Gothic" panose="020B0502020202020204" pitchFamily="34" charset="0"/>
              </a:rPr>
              <a:t>HARINAS FLOJAS (W    )  NO FORMAN UNA RED DE GLUTEN </a:t>
            </a:r>
          </a:p>
          <a:p>
            <a:r>
              <a:rPr lang="es-ES" dirty="0" smtClean="0">
                <a:latin typeface="Century Gothic" panose="020B0502020202020204" pitchFamily="34" charset="0"/>
              </a:rPr>
              <a:t>ADECUADA Y NO QUEDA RETENIDO EL GAS</a:t>
            </a:r>
          </a:p>
          <a:p>
            <a:endParaRPr lang="es-ES" dirty="0" smtClean="0">
              <a:latin typeface="Century Gothic" panose="020B0502020202020204" pitchFamily="34" charset="0"/>
            </a:endParaRPr>
          </a:p>
          <a:p>
            <a:r>
              <a:rPr lang="es-ES" dirty="0" smtClean="0">
                <a:latin typeface="Century Gothic" panose="020B0502020202020204" pitchFamily="34" charset="0"/>
              </a:rPr>
              <a:t>HARINAS DE </a:t>
            </a:r>
            <a:r>
              <a:rPr lang="es-ES" dirty="0">
                <a:latin typeface="Century Gothic" panose="020B0502020202020204" pitchFamily="34" charset="0"/>
              </a:rPr>
              <a:t>FUERZA  (W    ): </a:t>
            </a:r>
            <a:r>
              <a:rPr lang="es-ES" dirty="0" smtClean="0">
                <a:latin typeface="Century Gothic" panose="020B0502020202020204" pitchFamily="34" charset="0"/>
              </a:rPr>
              <a:t>MAYOR CONTENIDO EN GLUTEN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endParaRPr lang="es-ES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b="1" dirty="0" smtClean="0">
                <a:latin typeface="Century Gothic" panose="020B0502020202020204" pitchFamily="34" charset="0"/>
              </a:rPr>
              <a:t>CÓMO MEDIR LA FUERZA DE LA HARINA?????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2" name="Flecha abajo 1"/>
          <p:cNvSpPr/>
          <p:nvPr/>
        </p:nvSpPr>
        <p:spPr>
          <a:xfrm>
            <a:off x="3530600" y="2311400"/>
            <a:ext cx="127000" cy="279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bajo 5"/>
          <p:cNvSpPr/>
          <p:nvPr/>
        </p:nvSpPr>
        <p:spPr>
          <a:xfrm rot="10800000">
            <a:off x="3975100" y="3136900"/>
            <a:ext cx="127000" cy="279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66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507704" y="578375"/>
            <a:ext cx="448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ALVEÓGRAFO</a:t>
            </a:r>
            <a:r>
              <a:rPr lang="es-ES" b="1" dirty="0" smtClean="0"/>
              <a:t> DE CHOPIN</a:t>
            </a:r>
          </a:p>
          <a:p>
            <a:pPr algn="ctr"/>
            <a:r>
              <a:rPr lang="es-ES" b="1" dirty="0"/>
              <a:t> resistencia que ofrece la masa al ser estirada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82" y="3927475"/>
            <a:ext cx="3133043" cy="231845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46941" y="1308674"/>
            <a:ext cx="78292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propiedades </a:t>
            </a:r>
            <a:r>
              <a:rPr lang="es-ES" dirty="0" err="1" smtClean="0">
                <a:solidFill>
                  <a:srgbClr val="444444"/>
                </a:solidFill>
                <a:latin typeface="Arial" panose="020B0604020202020204" pitchFamily="34" charset="0"/>
              </a:rPr>
              <a:t>reológicas</a:t>
            </a:r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 de las masas (relacionadas con su</a:t>
            </a:r>
          </a:p>
          <a:p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comportamiento </a:t>
            </a:r>
            <a:r>
              <a:rPr lang="es-ES" dirty="0">
                <a:solidFill>
                  <a:srgbClr val="444444"/>
                </a:solidFill>
                <a:latin typeface="Arial" panose="020B0604020202020204" pitchFamily="34" charset="0"/>
              </a:rPr>
              <a:t>durante la fermentación y el </a:t>
            </a:r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horneado):</a:t>
            </a:r>
          </a:p>
          <a:p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Tenacidad</a:t>
            </a:r>
            <a:r>
              <a:rPr lang="es-ES" dirty="0">
                <a:solidFill>
                  <a:srgbClr val="444444"/>
                </a:solidFill>
                <a:latin typeface="Arial" panose="020B0604020202020204" pitchFamily="34" charset="0"/>
              </a:rPr>
              <a:t>, </a:t>
            </a:r>
            <a:endParaRPr lang="es-ES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Extensibilidad</a:t>
            </a:r>
          </a:p>
          <a:p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Elasticidad</a:t>
            </a:r>
          </a:p>
          <a:p>
            <a:r>
              <a:rPr lang="es-ES" dirty="0" smtClean="0">
                <a:solidFill>
                  <a:srgbClr val="444444"/>
                </a:solidFill>
                <a:latin typeface="Arial" panose="020B0604020202020204" pitchFamily="34" charset="0"/>
              </a:rPr>
              <a:t>Fuerza panadera</a:t>
            </a:r>
            <a:endParaRPr lang="es-E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097" y="3365927"/>
            <a:ext cx="361128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80651" y="487418"/>
            <a:ext cx="152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ALVEÓGRAMA</a:t>
            </a:r>
            <a:endParaRPr lang="es-ES" dirty="0"/>
          </a:p>
        </p:txBody>
      </p:sp>
      <p:pic>
        <p:nvPicPr>
          <p:cNvPr id="6146" name="Picture 2" descr="http://www.concereal.es/concereal_sp/files/images/alveo_parametros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1" y="2763113"/>
            <a:ext cx="6438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040835" y="1412121"/>
            <a:ext cx="65200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ES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 Tenacidad (máx. presión alcanzada al insuflar aire al pastón de masa hasta su ruptura),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ES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 Extensibilidad (longitud de la curva),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ES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 Fuerza de la harina (área de la curva),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ES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P/L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Relación de configuración de la curva,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ES" b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 </a:t>
            </a:r>
            <a:r>
              <a:rPr lang="es-ES" altLang="es-ES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Elasticidad = P200/P (P200 = presión tras el soplado de 200 ml </a:t>
            </a:r>
            <a:r>
              <a:rPr lang="es-ES" altLang="es-ES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altLang="es-E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cm desde el origen de la curva)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12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47" y="1781563"/>
            <a:ext cx="3276600" cy="4267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17852" y="2120135"/>
            <a:ext cx="2348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TENACIDAD (P)</a:t>
            </a:r>
          </a:p>
          <a:p>
            <a:r>
              <a:rPr lang="es-ES" dirty="0"/>
              <a:t> resistencia que ofrece </a:t>
            </a:r>
            <a:endParaRPr lang="es-ES" dirty="0" smtClean="0"/>
          </a:p>
          <a:p>
            <a:r>
              <a:rPr lang="es-ES" dirty="0" smtClean="0"/>
              <a:t>la </a:t>
            </a:r>
            <a:r>
              <a:rPr lang="es-ES" dirty="0"/>
              <a:t>masa al ser estirada</a:t>
            </a:r>
          </a:p>
        </p:txBody>
      </p:sp>
    </p:spTree>
    <p:extLst>
      <p:ext uri="{BB962C8B-B14F-4D97-AF65-F5344CB8AC3E}">
        <p14:creationId xmlns:p14="http://schemas.microsoft.com/office/powerpoint/2010/main" val="39077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630" y="2584783"/>
            <a:ext cx="5944703" cy="28173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4185" y="1458398"/>
            <a:ext cx="564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EXTENSIBILIDAD (L)</a:t>
            </a:r>
          </a:p>
          <a:p>
            <a:r>
              <a:rPr lang="es-ES" dirty="0"/>
              <a:t> </a:t>
            </a:r>
            <a:r>
              <a:rPr lang="es-ES" dirty="0" smtClean="0"/>
              <a:t>capacidad de dejarse convertir en lámina o dejarse estirar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91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38" y="2365523"/>
            <a:ext cx="5132438" cy="29572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4185" y="1458398"/>
            <a:ext cx="132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FUERZA (W)</a:t>
            </a:r>
          </a:p>
          <a:p>
            <a:r>
              <a:rPr lang="es-E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2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684835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LEVADURA </a:t>
            </a:r>
            <a:r>
              <a:rPr lang="es-ES" sz="2800" b="1" i="1" dirty="0" err="1" smtClean="0">
                <a:latin typeface="Century Gothic" panose="020B0502020202020204" pitchFamily="34" charset="0"/>
              </a:rPr>
              <a:t>Saccharomyces</a:t>
            </a:r>
            <a:r>
              <a:rPr lang="es-ES" sz="2800" b="1" i="1" dirty="0" smtClean="0">
                <a:latin typeface="Century Gothic" panose="020B0502020202020204" pitchFamily="34" charset="0"/>
              </a:rPr>
              <a:t> </a:t>
            </a:r>
            <a:r>
              <a:rPr lang="es-ES" sz="2800" b="1" i="1" dirty="0" err="1" smtClean="0">
                <a:latin typeface="Century Gothic" panose="020B0502020202020204" pitchFamily="34" charset="0"/>
              </a:rPr>
              <a:t>cerevisiae</a:t>
            </a:r>
            <a:endParaRPr lang="es-ES" sz="2800" b="1" i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740" y="2360328"/>
            <a:ext cx="4685361" cy="32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5009705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                           AGUA Y SAL</a:t>
            </a:r>
            <a:endParaRPr lang="es-ES" sz="2800" b="1" i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034" y="2095248"/>
            <a:ext cx="62865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55208" y="1558344"/>
            <a:ext cx="2728632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PROCESO DE </a:t>
            </a:r>
          </a:p>
          <a:p>
            <a:r>
              <a:rPr lang="es-ES" sz="2800" b="1" dirty="0" smtClean="0">
                <a:latin typeface="Century Gothic" panose="020B0502020202020204" pitchFamily="34" charset="0"/>
              </a:rPr>
              <a:t>ELABORACIÓN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59" y="129089"/>
            <a:ext cx="3940542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543129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PROCESO DE ELABORACIÓN</a:t>
            </a:r>
          </a:p>
          <a:p>
            <a:endParaRPr lang="es-ES" sz="2800" b="1" dirty="0">
              <a:latin typeface="Century Gothic" panose="020B0502020202020204" pitchFamily="34" charset="0"/>
            </a:endParaRPr>
          </a:p>
          <a:p>
            <a:r>
              <a:rPr lang="es-ES" sz="2800" b="1" dirty="0" smtClean="0">
                <a:latin typeface="Century Gothic" panose="020B0502020202020204" pitchFamily="34" charset="0"/>
              </a:rPr>
              <a:t>Amasado: desarrolla el gluten</a:t>
            </a: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Las amasadoras, ventajas e inconvenientes de los distintos tip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11"/>
          <a:stretch/>
        </p:blipFill>
        <p:spPr bwMode="auto">
          <a:xfrm>
            <a:off x="500825" y="3607561"/>
            <a:ext cx="2609850" cy="276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3267311" y="3607561"/>
            <a:ext cx="2609850" cy="2632992"/>
            <a:chOff x="3423476" y="3607561"/>
            <a:chExt cx="2609850" cy="263299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/>
            <a:srcRect b="90266"/>
            <a:stretch/>
          </p:blipFill>
          <p:spPr>
            <a:xfrm>
              <a:off x="3423476" y="3607561"/>
              <a:ext cx="2609850" cy="611009"/>
            </a:xfrm>
            <a:prstGeom prst="rect">
              <a:avLst/>
            </a:prstGeom>
          </p:spPr>
        </p:pic>
        <p:pic>
          <p:nvPicPr>
            <p:cNvPr id="11" name="Picture 4" descr="Las amasadoras, ventajas e inconvenientes de los distintos tip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5" b="25442"/>
            <a:stretch/>
          </p:blipFill>
          <p:spPr bwMode="auto">
            <a:xfrm>
              <a:off x="3423476" y="4218570"/>
              <a:ext cx="2609850" cy="2021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b="90266"/>
          <a:stretch/>
        </p:blipFill>
        <p:spPr>
          <a:xfrm>
            <a:off x="6033797" y="3607561"/>
            <a:ext cx="2609850" cy="611009"/>
          </a:xfrm>
          <a:prstGeom prst="rect">
            <a:avLst/>
          </a:prstGeom>
        </p:spPr>
      </p:pic>
      <p:pic>
        <p:nvPicPr>
          <p:cNvPr id="14" name="Picture 4" descr="Las amasadoras, ventajas e inconvenientes de los distintos tip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8"/>
          <a:stretch/>
        </p:blipFill>
        <p:spPr bwMode="auto">
          <a:xfrm>
            <a:off x="6033797" y="4218570"/>
            <a:ext cx="2609850" cy="17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36802" y="1296999"/>
            <a:ext cx="84703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atin typeface="Century Gothic" panose="020B0502020202020204" pitchFamily="34" charset="0"/>
              </a:rPr>
              <a:t>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r>
              <a:rPr lang="es-ES" sz="4000" b="1" dirty="0" smtClean="0">
                <a:latin typeface="Century Gothic" panose="020B0502020202020204" pitchFamily="34" charset="0"/>
              </a:rPr>
              <a:t>Antiguo Egipto</a:t>
            </a:r>
          </a:p>
          <a:p>
            <a:endParaRPr lang="es-ES" sz="40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3" y="3488672"/>
            <a:ext cx="3400425" cy="23812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359" y="2574272"/>
            <a:ext cx="33242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89202" y="1558344"/>
            <a:ext cx="68483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Century Gothic" panose="020B0502020202020204" pitchFamily="34" charset="0"/>
              </a:rPr>
              <a:t>PROCESO DE </a:t>
            </a:r>
            <a:r>
              <a:rPr lang="es-ES" sz="2800" b="1" dirty="0" smtClean="0">
                <a:latin typeface="Century Gothic" panose="020B0502020202020204" pitchFamily="34" charset="0"/>
              </a:rPr>
              <a:t>ELABORACIÓN</a:t>
            </a:r>
            <a:endParaRPr lang="es-ES" sz="2800" b="1" dirty="0">
              <a:latin typeface="Century Gothic" panose="020B0502020202020204" pitchFamily="34" charset="0"/>
            </a:endParaRPr>
          </a:p>
          <a:p>
            <a:r>
              <a:rPr lang="es-ES" sz="2800" b="1" dirty="0">
                <a:latin typeface="Century Gothic" panose="020B0502020202020204" pitchFamily="34" charset="0"/>
              </a:rPr>
              <a:t>                </a:t>
            </a:r>
            <a:r>
              <a:rPr lang="es-ES" sz="2800" b="1" dirty="0" smtClean="0">
                <a:latin typeface="Century Gothic" panose="020B0502020202020204" pitchFamily="34" charset="0"/>
              </a:rPr>
              <a:t>fermentado</a:t>
            </a:r>
            <a:endParaRPr lang="es-ES" sz="2800" b="1" dirty="0">
              <a:latin typeface="Century Gothic" panose="020B0502020202020204" pitchFamily="34" charset="0"/>
            </a:endParaRPr>
          </a:p>
          <a:p>
            <a:r>
              <a:rPr lang="es-ES" sz="2800" b="1" dirty="0" smtClean="0">
                <a:latin typeface="Century Gothic" panose="020B0502020202020204" pitchFamily="34" charset="0"/>
              </a:rPr>
              <a:t>LEVADURA </a:t>
            </a:r>
            <a:r>
              <a:rPr lang="es-ES" sz="2800" b="1" i="1" dirty="0" err="1" smtClean="0">
                <a:latin typeface="Century Gothic" panose="020B0502020202020204" pitchFamily="34" charset="0"/>
              </a:rPr>
              <a:t>Saccharomyces</a:t>
            </a:r>
            <a:r>
              <a:rPr lang="es-ES" sz="2800" b="1" i="1" dirty="0" smtClean="0">
                <a:latin typeface="Century Gothic" panose="020B0502020202020204" pitchFamily="34" charset="0"/>
              </a:rPr>
              <a:t> </a:t>
            </a:r>
            <a:r>
              <a:rPr lang="es-ES" sz="2800" b="1" i="1" dirty="0" err="1" smtClean="0">
                <a:latin typeface="Century Gothic" panose="020B0502020202020204" pitchFamily="34" charset="0"/>
              </a:rPr>
              <a:t>cerevisiae</a:t>
            </a:r>
            <a:endParaRPr lang="es-ES" sz="2800" b="1" i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FERMENTACIÓN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ALCOHÓLICA</a:t>
            </a:r>
            <a:endParaRPr lang="en-US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Fermenta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azúcar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, produce alcohol y dioxide de </a:t>
            </a:r>
            <a:r>
              <a:rPr lang="en-US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carbono</a:t>
            </a:r>
            <a:endParaRPr lang="es-ES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202" y="4230561"/>
            <a:ext cx="6333789" cy="16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" y="1403797"/>
            <a:ext cx="7018986" cy="472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7609" y="668784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" sz="2800" b="1" dirty="0" smtClean="0">
                <a:latin typeface="Century Gothic" panose="020B0502020202020204" pitchFamily="34" charset="0"/>
              </a:rPr>
              <a:t>MICROBIOLOGÍA DE LA FERMENTACIÓN DEL PAN</a:t>
            </a:r>
          </a:p>
        </p:txBody>
      </p:sp>
    </p:spTree>
    <p:extLst>
      <p:ext uri="{BB962C8B-B14F-4D97-AF65-F5344CB8AC3E}">
        <p14:creationId xmlns:p14="http://schemas.microsoft.com/office/powerpoint/2010/main" val="29471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68" y="1071114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s-ES" sz="4000" u="sng" dirty="0" smtClean="0">
                <a:solidFill>
                  <a:schemeClr val="tx1"/>
                </a:solidFill>
              </a:rPr>
              <a:t>Los microorganismos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63636"/>
            <a:ext cx="8229600" cy="4525963"/>
          </a:xfrm>
        </p:spPr>
        <p:txBody>
          <a:bodyPr/>
          <a:lstStyle/>
          <a:p>
            <a:pPr eaLnBrk="1" hangingPunct="1"/>
            <a:r>
              <a:rPr lang="es-ES" altLang="es-ES" sz="2400" dirty="0" smtClean="0"/>
              <a:t>Levaduras: </a:t>
            </a:r>
            <a:r>
              <a:rPr lang="es-ES" altLang="es-ES" sz="2400" i="1" dirty="0" err="1" smtClean="0"/>
              <a:t>Saccharomyces</a:t>
            </a:r>
            <a:r>
              <a:rPr lang="es-ES" altLang="es-ES" sz="2400" i="1" dirty="0" smtClean="0"/>
              <a:t> </a:t>
            </a:r>
            <a:r>
              <a:rPr lang="es-ES" altLang="es-ES" sz="2400" i="1" dirty="0" err="1" smtClean="0"/>
              <a:t>cereviseae</a:t>
            </a:r>
            <a:endParaRPr lang="es-ES" altLang="es-ES" sz="2400" dirty="0" smtClean="0"/>
          </a:p>
          <a:p>
            <a:pPr eaLnBrk="1" hangingPunct="1"/>
            <a:r>
              <a:rPr lang="es-ES" altLang="es-ES" sz="2400" dirty="0" smtClean="0"/>
              <a:t>Cantidades muy pequeñas de </a:t>
            </a:r>
            <a:r>
              <a:rPr lang="es-ES" altLang="es-ES" sz="2400" i="1" dirty="0" err="1" smtClean="0"/>
              <a:t>Lactobacilus</a:t>
            </a:r>
            <a:r>
              <a:rPr lang="es-ES" altLang="es-ES" sz="28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4" y="2718274"/>
            <a:ext cx="2683479" cy="358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8" y="3541689"/>
            <a:ext cx="4133611" cy="2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151" y="1282344"/>
            <a:ext cx="8229600" cy="6334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altLang="es-ES" sz="2800" b="1" dirty="0" smtClean="0">
                <a:latin typeface="Century Gothic" panose="020B0502020202020204" pitchFamily="34" charset="0"/>
              </a:rPr>
              <a:t>Necesidades de la levadura</a:t>
            </a:r>
            <a:br>
              <a:rPr lang="es-ES" altLang="es-ES" sz="2800" b="1" dirty="0" smtClean="0">
                <a:latin typeface="Century Gothic" panose="020B0502020202020204" pitchFamily="34" charset="0"/>
              </a:rPr>
            </a:br>
            <a:endParaRPr lang="es-ES" altLang="es-ES" sz="2800" b="1" dirty="0" smtClean="0">
              <a:latin typeface="Century Gothic" panose="020B050202020202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530" y="1902764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" altLang="es-ES" sz="1600" b="1" dirty="0" smtClean="0">
                <a:latin typeface="Century Gothic" panose="020B0502020202020204" pitchFamily="34" charset="0"/>
              </a:rPr>
              <a:t>AZÚCAR:</a:t>
            </a:r>
            <a:r>
              <a:rPr lang="es-ES" altLang="es-ES" sz="1600" dirty="0" smtClean="0">
                <a:latin typeface="Century Gothic" panose="020B0502020202020204" pitchFamily="34" charset="0"/>
              </a:rPr>
              <a:t> Las fuentes de azúcar son: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s-ES" sz="1600" dirty="0" smtClean="0">
                <a:latin typeface="Century Gothic" panose="020B0502020202020204" pitchFamily="34" charset="0"/>
              </a:rPr>
              <a:t>	Disacáridos</a:t>
            </a:r>
            <a:endParaRPr lang="es-ES" altLang="es-ES" sz="16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s-ES" sz="1600" dirty="0" smtClean="0">
                <a:latin typeface="Century Gothic" panose="020B0502020202020204" pitchFamily="34" charset="0"/>
              </a:rPr>
              <a:t>	Monosacáridos: aprox. 2% (glucosa y fructosa)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s-ES" sz="1600" dirty="0" smtClean="0">
                <a:latin typeface="Century Gothic" panose="020B0502020202020204" pitchFamily="34" charset="0"/>
              </a:rPr>
              <a:t>	Almidón dañado (trigos duros (9%) Trigos blandos (4%)).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s-ES" sz="1600" dirty="0" smtClean="0">
                <a:latin typeface="Century Gothic" panose="020B0502020202020204" pitchFamily="34" charset="0"/>
              </a:rPr>
              <a:t>	Almidón normal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1600" b="1" dirty="0" smtClean="0">
                <a:latin typeface="Century Gothic" panose="020B0502020202020204" pitchFamily="34" charset="0"/>
              </a:rPr>
              <a:t>Humedad.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1600" b="1" dirty="0" smtClean="0">
                <a:latin typeface="Century Gothic" panose="020B0502020202020204" pitchFamily="34" charset="0"/>
              </a:rPr>
              <a:t>Materias nitrogenadas.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1600" b="1" dirty="0" smtClean="0">
                <a:latin typeface="Century Gothic" panose="020B0502020202020204" pitchFamily="34" charset="0"/>
              </a:rPr>
              <a:t>Minerales.</a:t>
            </a:r>
          </a:p>
          <a:p>
            <a:pPr eaLnBrk="1" hangingPunct="1">
              <a:lnSpc>
                <a:spcPct val="80000"/>
              </a:lnSpc>
            </a:pPr>
            <a:endParaRPr lang="es-ES" altLang="es-ES" sz="1600" b="1" dirty="0" smtClean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altLang="es-ES" sz="1600" b="1" dirty="0" smtClean="0">
                <a:latin typeface="Century Gothic" panose="020B0502020202020204" pitchFamily="34" charset="0"/>
              </a:rPr>
              <a:t>TEMPERATURA</a:t>
            </a:r>
            <a:r>
              <a:rPr lang="es-ES" altLang="es-ES" sz="1600" dirty="0" smtClean="0">
                <a:latin typeface="Century Gothic" panose="020B0502020202020204" pitchFamily="34" charset="0"/>
              </a:rPr>
              <a:t>:  </a:t>
            </a:r>
            <a:r>
              <a:rPr lang="es-ES" altLang="es-ES" sz="1600" i="1" dirty="0" err="1" smtClean="0">
                <a:latin typeface="Century Gothic" panose="020B0502020202020204" pitchFamily="34" charset="0"/>
              </a:rPr>
              <a:t>Saccharomyces</a:t>
            </a:r>
            <a:r>
              <a:rPr lang="es-ES" altLang="es-ES" sz="1600" i="1" dirty="0" smtClean="0">
                <a:latin typeface="Century Gothic" panose="020B0502020202020204" pitchFamily="34" charset="0"/>
              </a:rPr>
              <a:t> </a:t>
            </a:r>
            <a:r>
              <a:rPr lang="es-ES" altLang="es-ES" sz="1600" i="1" dirty="0" err="1" smtClean="0">
                <a:latin typeface="Century Gothic" panose="020B0502020202020204" pitchFamily="34" charset="0"/>
              </a:rPr>
              <a:t>cereviseae</a:t>
            </a:r>
            <a:r>
              <a:rPr lang="es-ES" altLang="es-ES" sz="1600" dirty="0" smtClean="0">
                <a:latin typeface="Century Gothic" panose="020B0502020202020204" pitchFamily="34" charset="0"/>
              </a:rPr>
              <a:t>  28-30ºC (</a:t>
            </a:r>
            <a:r>
              <a:rPr lang="es-ES" altLang="es-ES" sz="1600" dirty="0" err="1" smtClean="0">
                <a:latin typeface="Century Gothic" panose="020B0502020202020204" pitchFamily="34" charset="0"/>
              </a:rPr>
              <a:t>Mesófilo</a:t>
            </a:r>
            <a:r>
              <a:rPr lang="es-ES" altLang="es-ES" sz="1600" dirty="0" smtClean="0">
                <a:latin typeface="Century Gothic" panose="020B0502020202020204" pitchFamily="34" charset="0"/>
              </a:rPr>
              <a:t>) a -30ºC muere por frío y por calor a los 55ºC (paralizado a 4ºC)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1600" b="1" dirty="0" smtClean="0">
                <a:latin typeface="Century Gothic" panose="020B0502020202020204" pitchFamily="34" charset="0"/>
              </a:rPr>
              <a:t>pH</a:t>
            </a:r>
            <a:r>
              <a:rPr lang="es-ES" altLang="es-ES" sz="1600" dirty="0" smtClean="0">
                <a:latin typeface="Century Gothic" panose="020B0502020202020204" pitchFamily="34" charset="0"/>
              </a:rPr>
              <a:t>: máxima formación de gas de 4 a 5,5.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02" y="1774579"/>
            <a:ext cx="2138228" cy="200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3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05" y="1842467"/>
            <a:ext cx="6018245" cy="451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123" y="748516"/>
            <a:ext cx="7772400" cy="15182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" sz="2800" b="1" dirty="0" smtClean="0">
                <a:latin typeface="Century Gothic" panose="020B0502020202020204" pitchFamily="34" charset="0"/>
              </a:rPr>
              <a:t>CAMBIOS FÍSICO-QUÍMICOS DE LA MASA DURANTE LA FERMENTACIÓN</a:t>
            </a:r>
          </a:p>
        </p:txBody>
      </p:sp>
    </p:spTree>
    <p:extLst>
      <p:ext uri="{BB962C8B-B14F-4D97-AF65-F5344CB8AC3E}">
        <p14:creationId xmlns:p14="http://schemas.microsoft.com/office/powerpoint/2010/main" val="1259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3184" y="1182882"/>
            <a:ext cx="8229600" cy="5588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" sz="2800" b="1" dirty="0" smtClean="0">
                <a:latin typeface="Century Gothic" panose="020B0502020202020204" pitchFamily="34" charset="0"/>
              </a:rPr>
              <a:t>Pérdida de Peso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5400675"/>
          </a:xfrm>
        </p:spPr>
        <p:txBody>
          <a:bodyPr>
            <a:normAutofit/>
          </a:bodyPr>
          <a:lstStyle/>
          <a:p>
            <a:pPr eaLnBrk="1" hangingPunct="1"/>
            <a:endParaRPr lang="es-ES" altLang="es-ES" sz="2600" dirty="0" smtClean="0"/>
          </a:p>
          <a:p>
            <a:pPr eaLnBrk="1" hangingPunct="1"/>
            <a:endParaRPr lang="es-ES" altLang="es-ES" sz="2600" dirty="0"/>
          </a:p>
          <a:p>
            <a:pPr eaLnBrk="1" hangingPunct="1"/>
            <a:endParaRPr lang="es-ES" altLang="es-ES" sz="2600" dirty="0" smtClean="0"/>
          </a:p>
          <a:p>
            <a:pPr eaLnBrk="1" hangingPunct="1"/>
            <a:r>
              <a:rPr lang="es-ES" altLang="es-ES" sz="2600" dirty="0" smtClean="0"/>
              <a:t>1 mol de glucosa produce 2 moles de CO</a:t>
            </a:r>
            <a:r>
              <a:rPr lang="es-ES" altLang="es-ES" sz="2600" baseline="-25000" dirty="0" smtClean="0"/>
              <a:t>2</a:t>
            </a:r>
            <a:r>
              <a:rPr lang="es-ES" altLang="es-ES" sz="2600" dirty="0" smtClean="0"/>
              <a:t> </a:t>
            </a:r>
          </a:p>
          <a:p>
            <a:pPr eaLnBrk="1" hangingPunct="1"/>
            <a:endParaRPr lang="es-ES" altLang="es-ES" sz="2600" dirty="0" smtClean="0"/>
          </a:p>
          <a:p>
            <a:pPr eaLnBrk="1" hangingPunct="1"/>
            <a:r>
              <a:rPr lang="es-ES" altLang="es-ES" sz="2600" dirty="0" smtClean="0"/>
              <a:t>1 mol de CO</a:t>
            </a:r>
            <a:r>
              <a:rPr lang="es-ES" altLang="es-ES" sz="2200" dirty="0" smtClean="0"/>
              <a:t>2</a:t>
            </a:r>
            <a:r>
              <a:rPr lang="es-ES" altLang="es-ES" sz="2600" dirty="0" smtClean="0"/>
              <a:t> producido corresponde a una disminución de la materia seca de 3,65 mg 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ES" sz="2600" dirty="0" smtClean="0"/>
          </a:p>
          <a:p>
            <a:pPr eaLnBrk="1" hangingPunct="1"/>
            <a:r>
              <a:rPr lang="es-ES" altLang="es-ES" sz="2600" dirty="0" smtClean="0"/>
              <a:t>Pérdida de peso </a:t>
            </a:r>
            <a:r>
              <a:rPr lang="es-ES" altLang="es-ES" sz="2600" dirty="0" err="1" smtClean="0">
                <a:solidFill>
                  <a:srgbClr val="FF0000"/>
                </a:solidFill>
              </a:rPr>
              <a:t>lizado</a:t>
            </a:r>
            <a:r>
              <a:rPr lang="es-ES" altLang="es-ES" sz="2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90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2514" y="1173552"/>
            <a:ext cx="8229600" cy="7747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" sz="2800" b="1" dirty="0" smtClean="0">
                <a:latin typeface="Century Gothic" panose="020B0502020202020204" pitchFamily="34" charset="0"/>
              </a:rPr>
              <a:t>Cambios en HC, lípidos y </a:t>
            </a:r>
            <a:r>
              <a:rPr lang="es-ES" altLang="es-ES" sz="2800" b="1" dirty="0" err="1" smtClean="0">
                <a:latin typeface="Century Gothic" panose="020B0502020202020204" pitchFamily="34" charset="0"/>
              </a:rPr>
              <a:t>fitatos</a:t>
            </a:r>
            <a:endParaRPr lang="es-ES" altLang="es-ES" sz="2800" b="1" dirty="0" smtClean="0">
              <a:latin typeface="Century Gothic" panose="020B0502020202020204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644" y="2220135"/>
            <a:ext cx="8229600" cy="50053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s-ES" sz="2400" dirty="0" smtClean="0"/>
              <a:t>Transformación de los azúcares fermentables en CO2 y etanol por la acción de la levadura 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ES" sz="2400" dirty="0" smtClean="0"/>
              <a:t>También la disminución del pH aumenta la producción de gas.</a:t>
            </a:r>
          </a:p>
          <a:p>
            <a:pPr>
              <a:lnSpc>
                <a:spcPct val="80000"/>
              </a:lnSpc>
            </a:pPr>
            <a:r>
              <a:rPr lang="es-ES" altLang="es-ES" sz="2400" dirty="0" smtClean="0"/>
              <a:t>HC </a:t>
            </a:r>
            <a:r>
              <a:rPr lang="es-ES" altLang="es-ES" sz="2400" dirty="0"/>
              <a:t>no digeribles: la concentración de fibra aumenta (aumento cantidad </a:t>
            </a:r>
            <a:r>
              <a:rPr lang="es-ES" altLang="es-ES" sz="2400" dirty="0" err="1"/>
              <a:t>hemicelulosas</a:t>
            </a:r>
            <a:r>
              <a:rPr lang="es-ES" altLang="es-ES" sz="2400" dirty="0"/>
              <a:t>)</a:t>
            </a:r>
          </a:p>
          <a:p>
            <a:pPr>
              <a:lnSpc>
                <a:spcPct val="80000"/>
              </a:lnSpc>
            </a:pPr>
            <a:r>
              <a:rPr lang="es-ES" altLang="es-ES" sz="2400" dirty="0" smtClean="0"/>
              <a:t>Los </a:t>
            </a:r>
            <a:r>
              <a:rPr lang="es-ES" altLang="es-ES" sz="2400" dirty="0" err="1"/>
              <a:t>fitatos</a:t>
            </a:r>
            <a:r>
              <a:rPr lang="es-ES" altLang="es-ES" sz="2400" dirty="0"/>
              <a:t> se asocian con el contenido de </a:t>
            </a:r>
            <a:r>
              <a:rPr lang="es-ES" altLang="es-ES" sz="2400" dirty="0" smtClean="0"/>
              <a:t>fibra: </a:t>
            </a:r>
            <a:r>
              <a:rPr lang="es-ES" altLang="es-ES" sz="2400" dirty="0"/>
              <a:t>asociado a la formación de complejos con el C</a:t>
            </a:r>
            <a:r>
              <a:rPr lang="es-ES" altLang="es-ES" sz="2400" dirty="0" smtClean="0"/>
              <a:t>a </a:t>
            </a:r>
            <a:r>
              <a:rPr lang="es-ES" altLang="es-ES" sz="2400" dirty="0"/>
              <a:t>y el Mg.</a:t>
            </a: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16992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263" y="1494583"/>
            <a:ext cx="8229600" cy="4355711"/>
          </a:xfrm>
        </p:spPr>
        <p:txBody>
          <a:bodyPr/>
          <a:lstStyle/>
          <a:p>
            <a:pPr eaLnBrk="1" hangingPunct="1"/>
            <a:r>
              <a:rPr lang="es-ES" altLang="es-ES" sz="2400" dirty="0" smtClean="0"/>
              <a:t>Durante la fermentación: disminuye la concentración de </a:t>
            </a:r>
            <a:r>
              <a:rPr lang="es-ES" altLang="es-ES" sz="2400" dirty="0" err="1" smtClean="0"/>
              <a:t>fitato</a:t>
            </a:r>
            <a:r>
              <a:rPr lang="es-ES" altLang="es-ES" sz="2400" dirty="0" smtClean="0"/>
              <a:t> disminuyendo así la capacidad para formar complejos con minerales y proteínas.</a:t>
            </a:r>
          </a:p>
          <a:p>
            <a:pPr eaLnBrk="1" hangingPunct="1"/>
            <a:r>
              <a:rPr lang="es-ES" altLang="es-ES" sz="2400" dirty="0" smtClean="0"/>
              <a:t>lípidos polares </a:t>
            </a:r>
            <a:r>
              <a:rPr lang="es-ES" altLang="es-ES" sz="2400" dirty="0" smtClean="0">
                <a:sym typeface="Wingdings" pitchFamily="2" charset="2"/>
              </a:rPr>
              <a:t> </a:t>
            </a:r>
            <a:r>
              <a:rPr lang="es-ES" altLang="es-ES" sz="2400" dirty="0" smtClean="0"/>
              <a:t>mejoran la estructura del pan y aumentan la formación de migas blandas</a:t>
            </a:r>
          </a:p>
          <a:p>
            <a:pPr eaLnBrk="1" hangingPunct="1"/>
            <a:endParaRPr lang="es-ES" altLang="es-ES" sz="2400" dirty="0" smtClean="0"/>
          </a:p>
          <a:p>
            <a:pPr marL="0" indent="0" eaLnBrk="1" hangingPunct="1">
              <a:buNone/>
            </a:pPr>
            <a:endParaRPr lang="es-ES" altLang="es-ES" sz="2400" dirty="0" smtClean="0"/>
          </a:p>
          <a:p>
            <a:pPr eaLnBrk="1" hangingPunct="1"/>
            <a:endParaRPr lang="es-ES" altLang="es-ES" sz="2400" dirty="0" smtClean="0"/>
          </a:p>
          <a:p>
            <a:pPr eaLnBrk="1" hangingPunct="1"/>
            <a:r>
              <a:rPr lang="es-ES" altLang="es-ES" sz="2400" dirty="0" smtClean="0"/>
              <a:t>lípidos no polares </a:t>
            </a:r>
            <a:r>
              <a:rPr lang="es-ES" altLang="es-ES" sz="2400" dirty="0" smtClean="0">
                <a:sym typeface="Wingdings" pitchFamily="2" charset="2"/>
              </a:rPr>
              <a:t></a:t>
            </a:r>
            <a:r>
              <a:rPr lang="es-ES" altLang="es-ES" sz="2400" dirty="0" smtClean="0"/>
              <a:t> deterioran la estructura del pan y hacen que el pan tenga un volumen menor.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819" y="2986989"/>
            <a:ext cx="2889329" cy="18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77" y="3573624"/>
            <a:ext cx="3558072" cy="2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59837" y="1266858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" sz="2800" b="1" dirty="0" smtClean="0">
                <a:latin typeface="Century Gothic" panose="020B0502020202020204" pitchFamily="34" charset="0"/>
              </a:rPr>
              <a:t>Cambios en los compuestos nitrogenados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667" y="2221431"/>
            <a:ext cx="8229600" cy="183738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s-ES" sz="2100" dirty="0" smtClean="0">
                <a:latin typeface="Century Gothic" panose="020B0502020202020204" pitchFamily="34" charset="0"/>
              </a:rPr>
              <a:t>Los efectos de la fermentación de los compuestos nitrogenados son:</a:t>
            </a:r>
          </a:p>
          <a:p>
            <a:pPr lvl="2" eaLnBrk="1" hangingPunct="1">
              <a:lnSpc>
                <a:spcPct val="90000"/>
              </a:lnSpc>
            </a:pPr>
            <a:r>
              <a:rPr lang="es-ES" altLang="es-ES" sz="1800" b="1" dirty="0" smtClean="0">
                <a:latin typeface="Century Gothic" panose="020B0502020202020204" pitchFamily="34" charset="0"/>
              </a:rPr>
              <a:t>modificación del gluten</a:t>
            </a:r>
            <a:r>
              <a:rPr lang="es-ES" altLang="es-ES" sz="1800" dirty="0" smtClean="0">
                <a:latin typeface="Century Gothic" panose="020B0502020202020204" pitchFamily="34" charset="0"/>
              </a:rPr>
              <a:t> </a:t>
            </a:r>
            <a:r>
              <a:rPr lang="es-ES" altLang="es-ES" sz="1800" dirty="0" smtClean="0">
                <a:latin typeface="Century Gothic" panose="020B0502020202020204" pitchFamily="34" charset="0"/>
                <a:sym typeface="Wingdings" pitchFamily="2" charset="2"/>
              </a:rPr>
              <a:t></a:t>
            </a:r>
            <a:r>
              <a:rPr lang="es-ES" altLang="es-ES" sz="1800" dirty="0" smtClean="0">
                <a:latin typeface="Century Gothic" panose="020B0502020202020204" pitchFamily="34" charset="0"/>
              </a:rPr>
              <a:t> masa más extensible y mejora retención de gas</a:t>
            </a:r>
          </a:p>
          <a:p>
            <a:pPr lvl="2" eaLnBrk="1" hangingPunct="1">
              <a:lnSpc>
                <a:spcPct val="90000"/>
              </a:lnSpc>
            </a:pPr>
            <a:r>
              <a:rPr lang="es-ES" altLang="es-ES" sz="1800" b="1" dirty="0" smtClean="0">
                <a:latin typeface="Century Gothic" panose="020B0502020202020204" pitchFamily="34" charset="0"/>
              </a:rPr>
              <a:t>aminoácidos, péptidos, y otros compuestos solubles</a:t>
            </a:r>
            <a:r>
              <a:rPr lang="es-ES" altLang="es-ES" sz="1800" dirty="0" smtClean="0">
                <a:latin typeface="Century Gothic" panose="020B0502020202020204" pitchFamily="34" charset="0"/>
              </a:rPr>
              <a:t> </a:t>
            </a:r>
            <a:r>
              <a:rPr lang="es-ES" altLang="es-ES" sz="1800" dirty="0" smtClean="0">
                <a:latin typeface="Century Gothic" panose="020B0502020202020204" pitchFamily="34" charset="0"/>
                <a:sym typeface="Wingdings" pitchFamily="2" charset="2"/>
              </a:rPr>
              <a:t></a:t>
            </a:r>
            <a:r>
              <a:rPr lang="es-ES" altLang="es-ES" sz="1800" dirty="0" smtClean="0">
                <a:latin typeface="Century Gothic" panose="020B0502020202020204" pitchFamily="34" charset="0"/>
              </a:rPr>
              <a:t> precursores del sabor y el aroma del pan, y fuente de nutrientes.</a:t>
            </a:r>
          </a:p>
          <a:p>
            <a:pPr eaLnBrk="1" hangingPunct="1">
              <a:lnSpc>
                <a:spcPct val="90000"/>
              </a:lnSpc>
            </a:pPr>
            <a:endParaRPr lang="es-ES" altLang="es-ES" sz="2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365214" y="1030806"/>
            <a:ext cx="5032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PROCESO DE ELABORACIÓN</a:t>
            </a:r>
          </a:p>
          <a:p>
            <a:endParaRPr lang="es-ES" sz="2800" b="1" dirty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2" name="AutoShape 2" descr="Resultado de imagen de pan con poco volum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99" y="1815636"/>
            <a:ext cx="5691521" cy="42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83107" y="1197604"/>
            <a:ext cx="78417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atin typeface="Century Gothic" panose="020B0502020202020204" pitchFamily="34" charset="0"/>
              </a:rPr>
              <a:t>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r>
              <a:rPr lang="es-ES" sz="4000" b="1" dirty="0" smtClean="0">
                <a:latin typeface="Century Gothic" panose="020B0502020202020204" pitchFamily="34" charset="0"/>
              </a:rPr>
              <a:t>    Grecia</a:t>
            </a:r>
          </a:p>
          <a:p>
            <a:endParaRPr lang="es-ES" sz="40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68" y="2066924"/>
            <a:ext cx="2590800" cy="39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916033" y="1101144"/>
            <a:ext cx="50321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PROCESO DE ELABORACIÓN</a:t>
            </a:r>
          </a:p>
          <a:p>
            <a:r>
              <a:rPr lang="es-ES" sz="2800" b="1" dirty="0" smtClean="0">
                <a:latin typeface="Century Gothic" panose="020B0502020202020204" pitchFamily="34" charset="0"/>
              </a:rPr>
              <a:t>Reacción de </a:t>
            </a:r>
            <a:r>
              <a:rPr lang="es-ES" sz="2800" b="1" dirty="0" err="1" smtClean="0">
                <a:latin typeface="Century Gothic" panose="020B0502020202020204" pitchFamily="34" charset="0"/>
              </a:rPr>
              <a:t>Maillard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981" y="2743907"/>
            <a:ext cx="58102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977551" y="209891"/>
            <a:ext cx="380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Century Gothic" panose="020B0502020202020204" pitchFamily="34" charset="0"/>
              </a:rPr>
              <a:t>VALOR NUTRICIONAL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9195" t="14976" r="44854" b="11212"/>
          <a:stretch/>
        </p:blipFill>
        <p:spPr>
          <a:xfrm>
            <a:off x="685799" y="1197604"/>
            <a:ext cx="2908285" cy="4650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9395" t="17428" r="44685" b="10010"/>
          <a:stretch/>
        </p:blipFill>
        <p:spPr>
          <a:xfrm>
            <a:off x="4832295" y="1197604"/>
            <a:ext cx="2771775" cy="4650746"/>
          </a:xfrm>
          <a:prstGeom prst="rect">
            <a:avLst/>
          </a:prstGeom>
        </p:spPr>
      </p:pic>
      <p:sp>
        <p:nvSpPr>
          <p:cNvPr id="2" name="1 Flecha derecha"/>
          <p:cNvSpPr/>
          <p:nvPr/>
        </p:nvSpPr>
        <p:spPr>
          <a:xfrm>
            <a:off x="685799" y="1863524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4815078" y="1795714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735471" y="2085082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derecha"/>
          <p:cNvSpPr/>
          <p:nvPr/>
        </p:nvSpPr>
        <p:spPr>
          <a:xfrm>
            <a:off x="4878071" y="2015924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derecha"/>
          <p:cNvSpPr/>
          <p:nvPr/>
        </p:nvSpPr>
        <p:spPr>
          <a:xfrm>
            <a:off x="765376" y="3080795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derecha"/>
          <p:cNvSpPr/>
          <p:nvPr/>
        </p:nvSpPr>
        <p:spPr>
          <a:xfrm>
            <a:off x="4878071" y="3059575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>
            <a:off x="735471" y="3740551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>
            <a:off x="4881445" y="3740551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>
            <a:off x="765376" y="4805423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derecha"/>
          <p:cNvSpPr/>
          <p:nvPr/>
        </p:nvSpPr>
        <p:spPr>
          <a:xfrm>
            <a:off x="4878071" y="4783913"/>
            <a:ext cx="205452" cy="138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1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1887" y="799970"/>
            <a:ext cx="7772400" cy="2567533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ACTIVIDAD 2 en EPSO </a:t>
            </a:r>
            <a:br>
              <a:rPr lang="es-ES" sz="3600" b="1" dirty="0" smtClean="0"/>
            </a:br>
            <a:r>
              <a:rPr lang="es-ES" sz="3600" b="1" dirty="0" smtClean="0"/>
              <a:t>ELABORACIÓN </a:t>
            </a:r>
            <a:r>
              <a:rPr lang="es-ES" sz="3600" b="1" dirty="0"/>
              <a:t>DE PAN: INFLUENCIA DEL TIPO DE HARINA EN LAS CARACTERÍSTICAS DE LA MIGA DE PAN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strella.sayas\AppData\Local\Microsoft\Windows\Temporary Internet Files\Content.IE5\M02B9NNP\Pan_espelta_integral_y_centeno_EnHarinate_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9" y="3429000"/>
            <a:ext cx="2934208" cy="220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estrella.sayas\AppData\Local\Microsoft\Windows\Temporary Internet Files\Content.IE5\NSYTDH3I\pan_integral_de_centeno1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 bwMode="auto">
          <a:xfrm>
            <a:off x="3410077" y="3438742"/>
            <a:ext cx="2551430" cy="21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estrella.sayas\AppData\Local\Microsoft\Windows\Temporary Internet Files\Content.IE5\2WPM3V06\Panblanco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07" y="3429000"/>
            <a:ext cx="2632780" cy="19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18285" y="1825625"/>
            <a:ext cx="6126480" cy="2197735"/>
          </a:xfrm>
          <a:ln w="38100">
            <a:solidFill>
              <a:schemeClr val="accent6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/>
              <a:t>Determinar la influencia de diferentes tipos de harina </a:t>
            </a:r>
            <a:r>
              <a:rPr lang="es-ES" dirty="0" smtClean="0"/>
              <a:t>(de cereales: integral</a:t>
            </a:r>
            <a:r>
              <a:rPr lang="es-ES" dirty="0"/>
              <a:t>, harina floja, harina </a:t>
            </a:r>
            <a:r>
              <a:rPr lang="es-ES" dirty="0" smtClean="0"/>
              <a:t>de </a:t>
            </a:r>
            <a:r>
              <a:rPr lang="es-ES" dirty="0"/>
              <a:t>fuerza, centeno, espelta y de no cereales: </a:t>
            </a:r>
            <a:r>
              <a:rPr lang="es-ES" dirty="0" err="1"/>
              <a:t>quinoa</a:t>
            </a:r>
            <a:r>
              <a:rPr lang="es-ES" dirty="0"/>
              <a:t>, </a:t>
            </a:r>
            <a:r>
              <a:rPr lang="es-ES" dirty="0" err="1"/>
              <a:t>chia</a:t>
            </a:r>
            <a:r>
              <a:rPr lang="es-ES" dirty="0"/>
              <a:t>, trigo sarraceno…) en las características físicas y sensoriales del pan.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756995" y="820222"/>
            <a:ext cx="142333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ES" sz="2800" dirty="0" smtClean="0">
                <a:solidFill>
                  <a:prstClr val="black"/>
                </a:solidFill>
              </a:rPr>
              <a:t>Objetivo</a:t>
            </a:r>
            <a:endParaRPr lang="es-ES" sz="2800" dirty="0">
              <a:solidFill>
                <a:prstClr val="black"/>
              </a:solidFill>
            </a:endParaRPr>
          </a:p>
        </p:txBody>
      </p:sp>
      <p:pic>
        <p:nvPicPr>
          <p:cNvPr id="5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88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2286" y="1597025"/>
            <a:ext cx="7886700" cy="1402207"/>
          </a:xfrm>
          <a:ln w="3810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/>
              <a:t>E</a:t>
            </a:r>
            <a:r>
              <a:rPr lang="es-ES" dirty="0" smtClean="0"/>
              <a:t>laborar </a:t>
            </a:r>
            <a:r>
              <a:rPr lang="es-ES" dirty="0"/>
              <a:t>pan con diferentes tipos de </a:t>
            </a:r>
            <a:r>
              <a:rPr lang="es-ES" dirty="0" smtClean="0"/>
              <a:t>harina </a:t>
            </a:r>
            <a:r>
              <a:rPr lang="es-ES" dirty="0"/>
              <a:t>para observar su influencia en las características finales del pan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756995" y="820222"/>
            <a:ext cx="231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Procedimiento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709825" y="3796940"/>
            <a:ext cx="5320486" cy="2284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1600" dirty="0">
                <a:solidFill>
                  <a:prstClr val="black"/>
                </a:solidFill>
              </a:rPr>
              <a:t>Obtener un registro gráfico de los productos elaborados a través de fotografías de cortes transversales.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1600" dirty="0">
                <a:solidFill>
                  <a:prstClr val="black"/>
                </a:solidFill>
              </a:rPr>
              <a:t>Medidas objetivas de volumen y volumen </a:t>
            </a:r>
            <a:r>
              <a:rPr lang="es-ES" sz="1600" dirty="0" smtClean="0">
                <a:solidFill>
                  <a:prstClr val="black"/>
                </a:solidFill>
              </a:rPr>
              <a:t>específico</a:t>
            </a:r>
            <a:endParaRPr lang="es-ES" sz="16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1600" dirty="0">
                <a:solidFill>
                  <a:prstClr val="black"/>
                </a:solidFill>
              </a:rPr>
              <a:t>Coeficiente de elevación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1600" dirty="0" smtClean="0">
                <a:solidFill>
                  <a:prstClr val="black"/>
                </a:solidFill>
              </a:rPr>
              <a:t>Porcentaje </a:t>
            </a:r>
            <a:r>
              <a:rPr lang="es-ES" sz="1600" dirty="0">
                <a:solidFill>
                  <a:prstClr val="black"/>
                </a:solidFill>
              </a:rPr>
              <a:t>de miga </a:t>
            </a:r>
            <a:endParaRPr lang="es-ES" sz="1600" dirty="0" smtClean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1600" dirty="0" smtClean="0">
                <a:solidFill>
                  <a:prstClr val="black"/>
                </a:solidFill>
              </a:rPr>
              <a:t>Capacidad </a:t>
            </a:r>
            <a:r>
              <a:rPr lang="es-ES" sz="1600" dirty="0">
                <a:solidFill>
                  <a:prstClr val="black"/>
                </a:solidFill>
              </a:rPr>
              <a:t>de absorción de agua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1600" dirty="0" smtClean="0">
                <a:solidFill>
                  <a:prstClr val="black"/>
                </a:solidFill>
              </a:rPr>
              <a:t>Análisis sensorial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4370068" y="3044952"/>
            <a:ext cx="365760" cy="55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57016" y="1536453"/>
            <a:ext cx="5038344" cy="4434840"/>
          </a:xfrm>
          <a:ln w="38100">
            <a:solidFill>
              <a:schemeClr val="accent6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ES" i="1" dirty="0" smtClean="0"/>
              <a:t>1.1..- </a:t>
            </a:r>
            <a:r>
              <a:rPr lang="es-ES" dirty="0" smtClean="0">
                <a:solidFill>
                  <a:prstClr val="black"/>
                </a:solidFill>
              </a:rPr>
              <a:t>Cortar </a:t>
            </a:r>
            <a:r>
              <a:rPr lang="es-ES" dirty="0">
                <a:solidFill>
                  <a:prstClr val="black"/>
                </a:solidFill>
              </a:rPr>
              <a:t>una rebanada de cada pan a 2 cm</a:t>
            </a:r>
            <a:endParaRPr lang="es-ES" dirty="0"/>
          </a:p>
          <a:p>
            <a:pPr marL="0" indent="0" algn="just">
              <a:buNone/>
            </a:pPr>
            <a:r>
              <a:rPr lang="es-ES" i="1" dirty="0" smtClean="0"/>
              <a:t> 1.2- Obtener </a:t>
            </a:r>
            <a:r>
              <a:rPr lang="es-ES" i="1" dirty="0"/>
              <a:t>fotografías de corte transversal para obtener un registro de todos los todos los productos elaborados </a:t>
            </a:r>
            <a:endParaRPr lang="es-ES" i="1" dirty="0" smtClean="0"/>
          </a:p>
          <a:p>
            <a:pPr marL="0" indent="0" algn="just">
              <a:buNone/>
            </a:pPr>
            <a:r>
              <a:rPr lang="es-ES" i="1" dirty="0" smtClean="0"/>
              <a:t>1.3.-Observar </a:t>
            </a:r>
            <a:r>
              <a:rPr lang="es-ES" i="1" dirty="0"/>
              <a:t>los </a:t>
            </a:r>
            <a:r>
              <a:rPr lang="es-ES" i="1" dirty="0" smtClean="0"/>
              <a:t>ojos/alveolos </a:t>
            </a:r>
            <a:r>
              <a:rPr lang="es-ES" i="1" dirty="0"/>
              <a:t>de la miga (dispersión y </a:t>
            </a:r>
            <a:r>
              <a:rPr lang="es-ES" i="1" dirty="0" smtClean="0"/>
              <a:t>tamaño</a:t>
            </a:r>
            <a:r>
              <a:rPr lang="es-ES" i="1" dirty="0"/>
              <a:t>)</a:t>
            </a:r>
            <a:endParaRPr lang="es-ES" i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44839"/>
          <a:stretch/>
        </p:blipFill>
        <p:spPr bwMode="auto">
          <a:xfrm>
            <a:off x="612648" y="1693044"/>
            <a:ext cx="2340864" cy="43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30235" r="1807" b="34883"/>
          <a:stretch/>
        </p:blipFill>
        <p:spPr bwMode="auto">
          <a:xfrm>
            <a:off x="4677156" y="5399026"/>
            <a:ext cx="3310128" cy="45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>
          <a:xfrm>
            <a:off x="1901952" y="2186559"/>
            <a:ext cx="493776" cy="146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569464" y="421904"/>
            <a:ext cx="492861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1.- Registro gráfico del </a:t>
            </a:r>
            <a:r>
              <a:rPr lang="es-ES" sz="2800" dirty="0" smtClean="0">
                <a:solidFill>
                  <a:prstClr val="black"/>
                </a:solidFill>
              </a:rPr>
              <a:t>producto</a:t>
            </a:r>
            <a:endParaRPr lang="es-ES" dirty="0"/>
          </a:p>
        </p:txBody>
      </p:sp>
      <p:pic>
        <p:nvPicPr>
          <p:cNvPr id="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7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76618" y="400770"/>
            <a:ext cx="392095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prstClr val="black"/>
                </a:solidFill>
              </a:rPr>
              <a:t>2.- Volumen </a:t>
            </a:r>
            <a:r>
              <a:rPr lang="es-ES" sz="2800" dirty="0">
                <a:solidFill>
                  <a:prstClr val="black"/>
                </a:solidFill>
              </a:rPr>
              <a:t>y </a:t>
            </a:r>
            <a:r>
              <a:rPr lang="es-ES" sz="2800" dirty="0" smtClean="0">
                <a:solidFill>
                  <a:prstClr val="black"/>
                </a:solidFill>
              </a:rPr>
              <a:t>volumen</a:t>
            </a:r>
          </a:p>
          <a:p>
            <a:r>
              <a:rPr lang="es-ES" sz="2800" dirty="0">
                <a:solidFill>
                  <a:prstClr val="black"/>
                </a:solidFill>
              </a:rPr>
              <a:t> </a:t>
            </a:r>
            <a:r>
              <a:rPr lang="es-ES" sz="2800" dirty="0" smtClean="0">
                <a:solidFill>
                  <a:prstClr val="black"/>
                </a:solidFill>
              </a:rPr>
              <a:t>      </a:t>
            </a:r>
            <a:r>
              <a:rPr lang="es-ES" sz="2800" dirty="0" smtClean="0">
                <a:solidFill>
                  <a:prstClr val="black"/>
                </a:solidFill>
              </a:rPr>
              <a:t> </a:t>
            </a:r>
            <a:r>
              <a:rPr lang="es-ES" sz="2800" dirty="0">
                <a:solidFill>
                  <a:prstClr val="black"/>
                </a:solidFill>
              </a:rPr>
              <a:t>específico</a:t>
            </a:r>
            <a:endParaRPr lang="es-ES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851920" y="1700808"/>
            <a:ext cx="4733907" cy="2951947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3300" dirty="0" smtClean="0"/>
              <a:t>El volumen se determina por el método de desplazamiento de semillas. </a:t>
            </a:r>
          </a:p>
          <a:p>
            <a:pPr algn="just"/>
            <a:r>
              <a:rPr lang="es-ES" sz="3300" dirty="0" smtClean="0"/>
              <a:t>En una probeta se introduce semillas de lino hasta un volumen conocido (V1).</a:t>
            </a:r>
          </a:p>
          <a:p>
            <a:pPr algn="just"/>
            <a:r>
              <a:rPr lang="es-ES" sz="3300" dirty="0" smtClean="0"/>
              <a:t>Se introdujo el pan (5g) se cubre con las mismas semillas, se anotó el volumen ocupado.</a:t>
            </a:r>
          </a:p>
          <a:p>
            <a:pPr algn="just"/>
            <a:r>
              <a:rPr lang="es-ES" sz="3300" dirty="0" smtClean="0"/>
              <a:t>Se vacía la probeta y se separan las semillas de lino.</a:t>
            </a:r>
          </a:p>
          <a:p>
            <a:pPr algn="just"/>
            <a:r>
              <a:rPr lang="es-ES" sz="3300" dirty="0" smtClean="0"/>
              <a:t>Se llena otra probeta con todo el lino utilizado (V2)</a:t>
            </a:r>
          </a:p>
          <a:p>
            <a:pPr algn="just"/>
            <a:r>
              <a:rPr lang="es-ES" sz="3300" dirty="0" smtClean="0"/>
              <a:t>La diferencia entre los dos volumen es el volumen del pan.</a:t>
            </a:r>
          </a:p>
          <a:p>
            <a:pPr algn="just"/>
            <a:r>
              <a:rPr lang="es-ES" sz="3300" dirty="0" smtClean="0"/>
              <a:t>De aquí se determina la densidad aparente del pan</a:t>
            </a:r>
            <a:r>
              <a:rPr lang="es-ES" dirty="0" smtClean="0"/>
              <a:t>.                  </a:t>
            </a:r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5"/>
          <a:stretch/>
        </p:blipFill>
        <p:spPr bwMode="auto">
          <a:xfrm>
            <a:off x="1457349" y="1407188"/>
            <a:ext cx="1372345" cy="136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3" t="27013" r="20300" b="54243"/>
          <a:stretch/>
        </p:blipFill>
        <p:spPr bwMode="auto">
          <a:xfrm>
            <a:off x="547634" y="2770187"/>
            <a:ext cx="3191774" cy="209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71481"/>
              </p:ext>
            </p:extLst>
          </p:nvPr>
        </p:nvGraphicFramePr>
        <p:xfrm>
          <a:off x="2761488" y="5010915"/>
          <a:ext cx="5751577" cy="1200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866"/>
                <a:gridCol w="1008046"/>
                <a:gridCol w="1232286"/>
                <a:gridCol w="1203378"/>
                <a:gridCol w="1734001"/>
              </a:tblGrid>
              <a:tr h="376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Tipo de panes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Volumen 1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Volumen </a:t>
                      </a:r>
                      <a:r>
                        <a:rPr lang="es-ES" sz="1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Volumen aparente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Densidad aparente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  <a:effectLst/>
                        </a:rPr>
                        <a:t>Peso del pan/volumen aparente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06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06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06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06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50951" y="1851597"/>
            <a:ext cx="4665726" cy="1660017"/>
          </a:xfrm>
          <a:ln w="38100">
            <a:solidFill>
              <a:schemeClr val="accent6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Se </a:t>
            </a:r>
            <a:r>
              <a:rPr lang="es-ES" dirty="0"/>
              <a:t>obtiene dividiendo el diámetro mayor del pan (sección trasversal) sobre la altura del  </a:t>
            </a:r>
            <a:r>
              <a:rPr lang="es-ES" dirty="0" smtClean="0"/>
              <a:t>mismo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95513" y="346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30235" r="1807" b="34883"/>
          <a:stretch/>
        </p:blipFill>
        <p:spPr bwMode="auto">
          <a:xfrm>
            <a:off x="635381" y="4294763"/>
            <a:ext cx="3310128" cy="45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estrella.sayas\AppData\Local\Microsoft\Windows\Temporary Internet Files\Content.IE5\NSYTDH3I\pan_integral_de_centeno1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 bwMode="auto">
          <a:xfrm>
            <a:off x="845693" y="1986071"/>
            <a:ext cx="2551430" cy="21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10 Conector angular"/>
          <p:cNvCxnSpPr/>
          <p:nvPr/>
        </p:nvCxnSpPr>
        <p:spPr>
          <a:xfrm>
            <a:off x="1129284" y="3578416"/>
            <a:ext cx="1984248" cy="12700"/>
          </a:xfrm>
          <a:prstGeom prst="bentConnector3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042730" y="3008694"/>
            <a:ext cx="0" cy="100584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2541206" y="395853"/>
            <a:ext cx="5144325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3.-  Determinación del </a:t>
            </a:r>
            <a:endParaRPr lang="es-ES" sz="2800" dirty="0" smtClean="0">
              <a:solidFill>
                <a:prstClr val="black"/>
              </a:solidFill>
            </a:endParaRPr>
          </a:p>
          <a:p>
            <a:r>
              <a:rPr lang="es-ES" sz="2800" dirty="0">
                <a:solidFill>
                  <a:prstClr val="black"/>
                </a:solidFill>
              </a:rPr>
              <a:t> </a:t>
            </a:r>
            <a:r>
              <a:rPr lang="es-ES" sz="2800" dirty="0" smtClean="0">
                <a:solidFill>
                  <a:prstClr val="black"/>
                </a:solidFill>
              </a:rPr>
              <a:t>   </a:t>
            </a:r>
            <a:r>
              <a:rPr lang="es-ES" sz="2800" dirty="0" smtClean="0">
                <a:solidFill>
                  <a:prstClr val="black"/>
                </a:solidFill>
              </a:rPr>
              <a:t>coeficiente de </a:t>
            </a:r>
            <a:r>
              <a:rPr lang="es-ES" sz="2800" dirty="0">
                <a:solidFill>
                  <a:prstClr val="black"/>
                </a:solidFill>
              </a:rPr>
              <a:t>elevación</a:t>
            </a:r>
            <a:endParaRPr lang="es-ES" dirty="0"/>
          </a:p>
        </p:txBody>
      </p:sp>
      <p:graphicFrame>
        <p:nvGraphicFramePr>
          <p:cNvPr id="12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08024"/>
              </p:ext>
            </p:extLst>
          </p:nvPr>
        </p:nvGraphicFramePr>
        <p:xfrm>
          <a:off x="1584420" y="4919178"/>
          <a:ext cx="5975158" cy="1423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3191"/>
                <a:gridCol w="1493989"/>
                <a:gridCol w="1493989"/>
                <a:gridCol w="1493989"/>
              </a:tblGrid>
              <a:tr h="453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Tipos de harinas ensayadas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Diámetro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Altura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Coeficiente de elevación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7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9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6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6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1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2970" y="135013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			</a:t>
            </a:r>
          </a:p>
          <a:p>
            <a:endParaRPr lang="es-ES" dirty="0"/>
          </a:p>
        </p:txBody>
      </p:sp>
      <p:graphicFrame>
        <p:nvGraphicFramePr>
          <p:cNvPr id="5" name="4 Diagrama"/>
          <p:cNvGraphicFramePr/>
          <p:nvPr>
            <p:extLst/>
          </p:nvPr>
        </p:nvGraphicFramePr>
        <p:xfrm>
          <a:off x="4733544" y="1572768"/>
          <a:ext cx="3742944" cy="312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/>
          </p:nvPr>
        </p:nvGraphicFramePr>
        <p:xfrm>
          <a:off x="822960" y="4974337"/>
          <a:ext cx="7223761" cy="1038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4135"/>
                <a:gridCol w="1444906"/>
                <a:gridCol w="1680321"/>
                <a:gridCol w="1640957"/>
                <a:gridCol w="1013442"/>
              </a:tblGrid>
              <a:tr h="346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Tipos de harinas ensayadas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Peso del pan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Peso de la corteza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Peso de la miga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% de miga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3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3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3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3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2514600" y="354709"/>
            <a:ext cx="4645152" cy="8679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s-ES" sz="2800" dirty="0">
                <a:solidFill>
                  <a:prstClr val="black"/>
                </a:solidFill>
              </a:rPr>
              <a:t>4.- Determinar el porcentaje de miga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" y="2061318"/>
            <a:ext cx="3229559" cy="180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4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94254" y="482846"/>
            <a:ext cx="518670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AutoNum type="arabicPeriod" startAt="5"/>
              <a:tabLst>
                <a:tab pos="357188" algn="l"/>
              </a:tabLst>
            </a:pPr>
            <a:r>
              <a:rPr lang="es-ES" sz="2800" dirty="0" smtClean="0"/>
              <a:t>Capacidad </a:t>
            </a:r>
            <a:r>
              <a:rPr lang="es-ES" sz="2800" dirty="0"/>
              <a:t>de </a:t>
            </a:r>
            <a:r>
              <a:rPr lang="es-ES" sz="2800" dirty="0" smtClean="0"/>
              <a:t>absorción</a:t>
            </a:r>
          </a:p>
          <a:p>
            <a:pPr>
              <a:tabLst>
                <a:tab pos="357188" algn="l"/>
              </a:tabLst>
            </a:pPr>
            <a:r>
              <a:rPr lang="es-ES" sz="2800" dirty="0"/>
              <a:t> </a:t>
            </a:r>
            <a:r>
              <a:rPr lang="es-ES" sz="2800" dirty="0" smtClean="0"/>
              <a:t>         </a:t>
            </a:r>
            <a:r>
              <a:rPr lang="es-ES" sz="2800" dirty="0" smtClean="0"/>
              <a:t> </a:t>
            </a:r>
            <a:r>
              <a:rPr lang="es-ES" sz="2800" dirty="0"/>
              <a:t>de </a:t>
            </a:r>
            <a:r>
              <a:rPr lang="es-ES" sz="2800" dirty="0" smtClean="0"/>
              <a:t>agua</a:t>
            </a:r>
            <a:endParaRPr lang="es-ES" sz="2800" dirty="0"/>
          </a:p>
        </p:txBody>
      </p:sp>
      <p:graphicFrame>
        <p:nvGraphicFramePr>
          <p:cNvPr id="4" name="3 Diagrama"/>
          <p:cNvGraphicFramePr/>
          <p:nvPr>
            <p:extLst/>
          </p:nvPr>
        </p:nvGraphicFramePr>
        <p:xfrm>
          <a:off x="4178491" y="1545336"/>
          <a:ext cx="3742944" cy="312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/>
          </p:nvPr>
        </p:nvGraphicFramePr>
        <p:xfrm>
          <a:off x="1138999" y="4946905"/>
          <a:ext cx="6679121" cy="1195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849"/>
                <a:gridCol w="813816"/>
                <a:gridCol w="1709928"/>
                <a:gridCol w="1819300"/>
                <a:gridCol w="1262228"/>
              </a:tblGrid>
              <a:tr h="401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Tipo de panes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Peso pan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Volumen de agua no retenida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Volumen de agua </a:t>
                      </a:r>
                      <a:r>
                        <a:rPr lang="es-ES" sz="1000" dirty="0" smtClean="0">
                          <a:solidFill>
                            <a:schemeClr val="tx1"/>
                          </a:solidFill>
                          <a:effectLst/>
                        </a:rPr>
                        <a:t>absorbida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% agua absorbida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9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0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0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0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77963" y="3544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16606" r="30786" b="65728"/>
          <a:stretch/>
        </p:blipFill>
        <p:spPr bwMode="auto">
          <a:xfrm>
            <a:off x="490061" y="1719072"/>
            <a:ext cx="3405283" cy="205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92607" y="1334894"/>
            <a:ext cx="8222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atin typeface="Century Gothic" panose="020B0502020202020204" pitchFamily="34" charset="0"/>
              </a:rPr>
              <a:t>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r>
              <a:rPr lang="es-ES" sz="4000" b="1" dirty="0">
                <a:latin typeface="Century Gothic" panose="020B0502020202020204" pitchFamily="34" charset="0"/>
              </a:rPr>
              <a:t> </a:t>
            </a:r>
            <a:r>
              <a:rPr lang="es-ES" sz="4000" b="1" dirty="0" smtClean="0">
                <a:latin typeface="Century Gothic" panose="020B0502020202020204" pitchFamily="34" charset="0"/>
              </a:rPr>
              <a:t>     Roma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899" y="3227720"/>
            <a:ext cx="3779395" cy="28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96590" y="354830"/>
            <a:ext cx="35557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357188" algn="l"/>
              </a:tabLst>
            </a:pPr>
            <a:r>
              <a:rPr lang="es-ES" sz="2800" dirty="0" smtClean="0"/>
              <a:t>6. Análisis sensorial</a:t>
            </a:r>
            <a:endParaRPr lang="es-ES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77963" y="3544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estrella.sayas\AppData\Local\Microsoft\Windows\Temporary Internet Files\Content.IE5\2WPM3V06\Panblanco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4" y="1250915"/>
            <a:ext cx="2225357" cy="16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6 CuadroTexto"/>
          <p:cNvSpPr txBox="1"/>
          <p:nvPr/>
        </p:nvSpPr>
        <p:spPr>
          <a:xfrm>
            <a:off x="3794898" y="1485684"/>
            <a:ext cx="4510129" cy="480131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Características sensoriales del pan: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Color de la miga: desde blanco a marrón oscuro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Color de la corteza: </a:t>
            </a:r>
            <a:r>
              <a:rPr lang="es-ES" dirty="0"/>
              <a:t>desde </a:t>
            </a:r>
            <a:r>
              <a:rPr lang="es-ES" dirty="0" smtClean="0"/>
              <a:t>marrón claro a </a:t>
            </a:r>
            <a:r>
              <a:rPr lang="es-ES" dirty="0"/>
              <a:t>marrón </a:t>
            </a:r>
            <a:r>
              <a:rPr lang="es-ES" dirty="0" smtClean="0"/>
              <a:t>oscuro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Estructura de la miga: porosidad, numero de alveolos: forma y regularidad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Olor: agradable y suave, exento de rancidez o cualquier olor anormal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Textura de la corteza: más  o menos finas, no excesivamente dura, debe quebrarse y crujir al hacer presión sobre ella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Textura de la miga: suave al tacto, firmeza de la miga (resistencia a la presión con el dedo)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Sabor: grado de frescura, sabor a levaduras..</a:t>
            </a:r>
          </a:p>
        </p:txBody>
      </p:sp>
      <p:pic>
        <p:nvPicPr>
          <p:cNvPr id="10" name="Picture 2" descr="C:\Users\estrella.sayas\AppData\Local\Microsoft\Windows\Temporary Internet Files\Content.IE5\M02B9NNP\Pan_espelta_integral_y_centeno_EnHarinate_0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6" y="2796295"/>
            <a:ext cx="2225357" cy="16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strella.sayas\AppData\Local\Microsoft\Windows\Temporary Internet Files\Content.IE5\NSYTDH3I\pan_integral_de_centeno1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 bwMode="auto">
          <a:xfrm>
            <a:off x="949575" y="4355584"/>
            <a:ext cx="2225358" cy="19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0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17" y="1763468"/>
            <a:ext cx="8203844" cy="4614662"/>
          </a:xfrm>
          <a:prstGeom prst="rect">
            <a:avLst/>
          </a:prstGeom>
          <a:effectLst>
            <a:glow rad="1905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224542" y="2086378"/>
            <a:ext cx="2707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EL PAN</a:t>
            </a:r>
            <a:endParaRPr lang="es-ES" sz="6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12135" y="3530615"/>
            <a:ext cx="6949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GRACIAS POR VUESTRA ATENCIÓN</a:t>
            </a:r>
            <a:endParaRPr lang="es-ES" sz="3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6" y="4724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8" y="1616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7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45007" y="1667504"/>
            <a:ext cx="28599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       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80" y="2708000"/>
            <a:ext cx="4572396" cy="34262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809" y="4057799"/>
            <a:ext cx="29241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47" y="1197604"/>
            <a:ext cx="6720000" cy="504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19607" y="1667504"/>
            <a:ext cx="28599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       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</p:txBody>
      </p:sp>
    </p:spTree>
    <p:extLst>
      <p:ext uri="{BB962C8B-B14F-4D97-AF65-F5344CB8AC3E}">
        <p14:creationId xmlns:p14="http://schemas.microsoft.com/office/powerpoint/2010/main" val="11361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45007" y="1667504"/>
            <a:ext cx="285998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	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  <a:p>
            <a:r>
              <a:rPr lang="es-ES" sz="4000" b="1" dirty="0" smtClean="0">
                <a:latin typeface="Century Gothic" panose="020B0502020202020204" pitchFamily="34" charset="0"/>
              </a:rPr>
              <a:t>         cedazo…tamices</a:t>
            </a:r>
          </a:p>
          <a:p>
            <a:endParaRPr lang="es-ES" sz="4000" b="1" dirty="0" smtClean="0">
              <a:latin typeface="Century Gothic" panose="020B0502020202020204" pitchFamily="34" charset="0"/>
            </a:endParaRPr>
          </a:p>
          <a:p>
            <a:endParaRPr lang="es-ES" sz="4000" b="1" dirty="0">
              <a:latin typeface="Century Gothic" panose="020B0502020202020204" pitchFamily="34" charset="0"/>
            </a:endParaRPr>
          </a:p>
          <a:p>
            <a:endParaRPr lang="es-ES" sz="40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casilda.navarro\Downloads\20140310_125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7600" y="-7629525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asilda.navarro\Downloads\20140310_125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6" y="3208090"/>
            <a:ext cx="5275941" cy="29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ILD~1.NAV\AppData\Local\Temp\Rar$DIa0.614\20 ANIV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" y="320040"/>
            <a:ext cx="2250493" cy="8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8" y="9274"/>
            <a:ext cx="187483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92657" y="1197604"/>
            <a:ext cx="28599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entury Gothic" panose="020B0502020202020204" pitchFamily="34" charset="0"/>
              </a:rPr>
              <a:t>UN POCO </a:t>
            </a:r>
            <a:r>
              <a:rPr lang="es-ES" sz="4000" b="1" dirty="0">
                <a:latin typeface="Century Gothic" panose="020B0502020202020204" pitchFamily="34" charset="0"/>
              </a:rPr>
              <a:t>DE </a:t>
            </a:r>
            <a:r>
              <a:rPr lang="es-ES" sz="4000" b="1" dirty="0" smtClean="0">
                <a:latin typeface="Century Gothic" panose="020B0502020202020204" pitchFamily="34" charset="0"/>
              </a:rPr>
              <a:t>HISTORIA</a:t>
            </a:r>
          </a:p>
          <a:p>
            <a:r>
              <a:rPr lang="es-ES" sz="4000" b="1" dirty="0" smtClean="0">
                <a:latin typeface="Century Gothic" panose="020B0502020202020204" pitchFamily="34" charset="0"/>
              </a:rPr>
              <a:t>Artesas                  paños</a:t>
            </a:r>
          </a:p>
          <a:p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casilda.navarro\Downloads\20140310_125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7600" y="-7629525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asilda.navarro\Downloads\20140310_125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821" y="3741932"/>
            <a:ext cx="3154667" cy="17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asilda.navarro\Downloads\20140310_1258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r="14853"/>
          <a:stretch/>
        </p:blipFill>
        <p:spPr bwMode="auto">
          <a:xfrm rot="5400000">
            <a:off x="4871524" y="2803826"/>
            <a:ext cx="3617842" cy="30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eps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ción1" id="{899218B2-4EC8-4130-BDD3-64C84B3F7786}" vid="{14779F2C-8FD8-4196-AFCF-3C76429388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1012</Words>
  <Application>Microsoft Office PowerPoint</Application>
  <PresentationFormat>Presentación en pantalla (4:3)</PresentationFormat>
  <Paragraphs>355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ppt-epso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MICROBIOLOGÍA DE LA FERMENTACIÓN DEL PAN</vt:lpstr>
      <vt:lpstr>Los microorganismos </vt:lpstr>
      <vt:lpstr>Necesidades de la levadura </vt:lpstr>
      <vt:lpstr>CAMBIOS FÍSICO-QUÍMICOS DE LA MASA DURANTE LA FERMENTACIÓN</vt:lpstr>
      <vt:lpstr>Pérdida de Peso</vt:lpstr>
      <vt:lpstr>Cambios en HC, lípidos y fitatos</vt:lpstr>
      <vt:lpstr>Presentación de PowerPoint</vt:lpstr>
      <vt:lpstr>Cambios en los compuestos nitrogenados</vt:lpstr>
      <vt:lpstr>Presentación de PowerPoint</vt:lpstr>
      <vt:lpstr>Presentación de PowerPoint</vt:lpstr>
      <vt:lpstr>Presentación de PowerPoint</vt:lpstr>
      <vt:lpstr>ACTIVIDAD 2 en EPSO  ELABORACIÓN DE PAN: INFLUENCIA DEL TIPO DE HARINA EN LAS CARACTERÍSTICAS DE LA MIGA DE PAN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Navarro Rodriguez de Vera, Casilda</dc:creator>
  <cp:lastModifiedBy>FyQ</cp:lastModifiedBy>
  <cp:revision>142</cp:revision>
  <dcterms:created xsi:type="dcterms:W3CDTF">2017-02-02T12:02:59Z</dcterms:created>
  <dcterms:modified xsi:type="dcterms:W3CDTF">2017-02-23T11:59:24Z</dcterms:modified>
</cp:coreProperties>
</file>